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54" r:id="rId2"/>
    <p:sldId id="353" r:id="rId3"/>
    <p:sldId id="342" r:id="rId4"/>
    <p:sldId id="349" r:id="rId5"/>
    <p:sldId id="355" r:id="rId6"/>
    <p:sldId id="356" r:id="rId7"/>
    <p:sldId id="357" r:id="rId8"/>
    <p:sldId id="358" r:id="rId9"/>
    <p:sldId id="359" r:id="rId10"/>
    <p:sldId id="379" r:id="rId11"/>
    <p:sldId id="348" r:id="rId12"/>
    <p:sldId id="455" r:id="rId13"/>
    <p:sldId id="312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EC15EC-E3FD-47AE-B974-7AC5D0D8D250}">
          <p14:sldIdLst>
            <p14:sldId id="454"/>
            <p14:sldId id="353"/>
            <p14:sldId id="342"/>
            <p14:sldId id="349"/>
            <p14:sldId id="355"/>
            <p14:sldId id="356"/>
            <p14:sldId id="357"/>
            <p14:sldId id="358"/>
            <p14:sldId id="359"/>
            <p14:sldId id="379"/>
            <p14:sldId id="348"/>
            <p14:sldId id="455"/>
            <p14:sldId id="312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2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33"/>
    <a:srgbClr val="CC66FF"/>
    <a:srgbClr val="9966FF"/>
    <a:srgbClr val="99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4120" autoAdjust="0"/>
  </p:normalViewPr>
  <p:slideViewPr>
    <p:cSldViewPr snapToGrid="0">
      <p:cViewPr varScale="1">
        <p:scale>
          <a:sx n="67" d="100"/>
          <a:sy n="67" d="100"/>
        </p:scale>
        <p:origin x="1085" y="53"/>
      </p:cViewPr>
      <p:guideLst>
        <p:guide orient="horz" pos="3090"/>
        <p:guide pos="26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9033" tIns="49518" rIns="99033" bIns="49518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9033" tIns="49518" rIns="99033" bIns="49518" rtlCol="0"/>
          <a:lstStyle>
            <a:lvl1pPr algn="r">
              <a:defRPr sz="1300"/>
            </a:lvl1pPr>
          </a:lstStyle>
          <a:p>
            <a:fld id="{00095A53-F131-4DD2-9258-0D6A889B0ABD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3" tIns="49518" rIns="99033" bIns="49518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9"/>
          </a:xfrm>
          <a:prstGeom prst="rect">
            <a:avLst/>
          </a:prstGeom>
        </p:spPr>
        <p:txBody>
          <a:bodyPr vert="horz" lIns="99033" tIns="49518" rIns="99033" bIns="495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3507"/>
          </a:xfrm>
          <a:prstGeom prst="rect">
            <a:avLst/>
          </a:prstGeom>
        </p:spPr>
        <p:txBody>
          <a:bodyPr vert="horz" lIns="99033" tIns="49518" rIns="99033" bIns="49518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7"/>
          </a:xfrm>
          <a:prstGeom prst="rect">
            <a:avLst/>
          </a:prstGeom>
        </p:spPr>
        <p:txBody>
          <a:bodyPr vert="horz" lIns="99033" tIns="49518" rIns="99033" bIns="49518" rtlCol="0" anchor="b"/>
          <a:lstStyle>
            <a:lvl1pPr algn="r">
              <a:defRPr sz="1300"/>
            </a:lvl1pPr>
          </a:lstStyle>
          <a:p>
            <a:fld id="{6493EA73-669E-4EF7-8250-AB3386C7033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229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EA73-669E-4EF7-8250-AB3386C70339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066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4E29-EE5F-4F80-B572-842C5A5B2CE2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35ED-E383-4905-9204-606A3FF1D1DF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9F89-2CE4-4D75-ACAC-6064149BDAFB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4833"/>
            <a:ext cx="10972800" cy="42380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2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4-Secondary structure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33415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074346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C88-744C-4BC8-90AF-26AE0BF1599F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A8C5-2050-41E6-A19B-4B01766EA5C2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769F-5B59-4940-AAD9-9E4BBD0870B3}" type="datetime1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BF5-811B-443A-B8A3-85783C4557E3}" type="datetime1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D719-861A-4973-86B0-F4FF2E08D379}" type="datetime1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5205-510E-4E6B-85AE-3DD302D3C88D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744-232C-470F-AF8B-F78425FF4243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Structure of Proteins and DNA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55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88067"/>
            <a:ext cx="10972800" cy="423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2FA2-48BD-4028-92E6-DF899190F7BF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Structure of Proteins and DNA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observe two-state transitions?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84833"/>
            <a:ext cx="7418070" cy="423809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Any methods that can distinguish between </a:t>
            </a:r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chemeClr val="accent1"/>
                </a:solidFill>
              </a:rPr>
              <a:t> and </a:t>
            </a:r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Absorbance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(e.g. </a:t>
            </a:r>
            <a:r>
              <a:rPr lang="en-US" dirty="0" err="1"/>
              <a:t>Trp</a:t>
            </a:r>
            <a:r>
              <a:rPr lang="en-US" dirty="0"/>
              <a:t>, Tyr) due to change in the micro-environment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Fluorescence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Trp</a:t>
            </a:r>
            <a:r>
              <a:rPr lang="en-US" dirty="0"/>
              <a:t>)-difference in emission spectrum &amp; intensity, due to change in microenvironment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Circular dichroism </a:t>
            </a:r>
            <a:r>
              <a:rPr lang="en-US" dirty="0"/>
              <a:t>(far or near UV), due to change in asymmetric environment of fluorophores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Calorimetry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(DSC), due to change in heat capacity and heat absorption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NMR spectroscopy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Gel electrophoresis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1"/>
                </a:solidFill>
              </a:rPr>
              <a:t>size exclusion chromatography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Catalytic activity</a:t>
            </a:r>
            <a:r>
              <a:rPr lang="en-US" dirty="0"/>
              <a:t>, functional assays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External probes </a:t>
            </a:r>
            <a:r>
              <a:rPr lang="en-US" dirty="0"/>
              <a:t>(chromophores, fluorophores)</a:t>
            </a:r>
          </a:p>
          <a:p>
            <a:pPr marL="0" indent="0">
              <a:spcBef>
                <a:spcPts val="600"/>
              </a:spcBef>
              <a:buNone/>
            </a:pP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E35DA-ECEF-49EE-92E8-BC0F1E2122DA}"/>
              </a:ext>
            </a:extLst>
          </p:cNvPr>
          <p:cNvSpPr/>
          <p:nvPr/>
        </p:nvSpPr>
        <p:spPr>
          <a:xfrm>
            <a:off x="1881352" y="2543503"/>
            <a:ext cx="7630510" cy="6516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91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Quantum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1" y="2061084"/>
            <a:ext cx="4791075" cy="605917"/>
          </a:xfrm>
        </p:spPr>
        <p:txBody>
          <a:bodyPr/>
          <a:lstStyle/>
          <a:p>
            <a:pPr marL="0" indent="0">
              <a:buNone/>
            </a:pPr>
            <a:r>
              <a:rPr lang="de-CH"/>
              <a:t>The quantum yield is defined as: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329363" y="1930400"/>
          <a:ext cx="2717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31640" progId="Equation.DSMT4">
                  <p:embed/>
                </p:oleObj>
              </mc:Choice>
              <mc:Fallback>
                <p:oleObj name="Equation" r:id="rId2" imgW="177768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29363" y="1930400"/>
                        <a:ext cx="27178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143625" y="1819276"/>
            <a:ext cx="3067050" cy="847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76500" y="3317049"/>
            <a:ext cx="6096000" cy="114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/>
              <a:t>Even with a quantum yield 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CH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de-CH"/>
              <a:t>, the energy output is below 100%, as the fluorescence is at a higher wavelength.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81200" y="4326699"/>
            <a:ext cx="6096000" cy="114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76500" y="4763262"/>
            <a:ext cx="6096000" cy="114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/>
              <a:t>Strong fluorescence observed with molecules with strong </a:t>
            </a:r>
            <a:r>
              <a:rPr lang="de-CH">
                <a:latin typeface="Symbol" panose="05050102010706020507" pitchFamily="18" charset="2"/>
              </a:rPr>
              <a:t>p</a:t>
            </a:r>
            <a:r>
              <a:rPr lang="de-CH"/>
              <a:t>-</a:t>
            </a:r>
            <a:r>
              <a:rPr lang="de-CH">
                <a:latin typeface="Symbol" panose="05050102010706020507" pitchFamily="18" charset="2"/>
              </a:rPr>
              <a:t>p* </a:t>
            </a:r>
            <a:r>
              <a:rPr lang="de-CH"/>
              <a:t>absorption, n-</a:t>
            </a:r>
            <a:r>
              <a:rPr lang="de-CH">
                <a:latin typeface="Symbol" panose="05050102010706020507" pitchFamily="18" charset="2"/>
              </a:rPr>
              <a:t>p</a:t>
            </a:r>
            <a:r>
              <a:rPr lang="de-CH"/>
              <a:t>* transitions often do not fluroesce.</a:t>
            </a:r>
          </a:p>
        </p:txBody>
      </p:sp>
    </p:spTree>
    <p:extLst>
      <p:ext uri="{BB962C8B-B14F-4D97-AF65-F5344CB8AC3E}">
        <p14:creationId xmlns:p14="http://schemas.microsoft.com/office/powerpoint/2010/main" val="15855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372798" y="4503117"/>
            <a:ext cx="1261820" cy="1053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Rectangle 43"/>
          <p:cNvSpPr/>
          <p:nvPr/>
        </p:nvSpPr>
        <p:spPr>
          <a:xfrm>
            <a:off x="3835401" y="1929009"/>
            <a:ext cx="1094739" cy="1127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Measuring fluorescence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88504" y="1929008"/>
            <a:ext cx="764088" cy="6263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tangle 7"/>
          <p:cNvSpPr/>
          <p:nvPr/>
        </p:nvSpPr>
        <p:spPr>
          <a:xfrm rot="18904231">
            <a:off x="4389085" y="2041855"/>
            <a:ext cx="52468" cy="510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7" name="Group 26"/>
          <p:cNvGrpSpPr/>
          <p:nvPr/>
        </p:nvGrpSpPr>
        <p:grpSpPr>
          <a:xfrm>
            <a:off x="4054780" y="3006247"/>
            <a:ext cx="759703" cy="50104"/>
            <a:chOff x="2492679" y="3006247"/>
            <a:chExt cx="759703" cy="50104"/>
          </a:xfrm>
        </p:grpSpPr>
        <p:sp>
          <p:nvSpPr>
            <p:cNvPr id="9" name="Rectangle 8"/>
            <p:cNvSpPr/>
            <p:nvPr/>
          </p:nvSpPr>
          <p:spPr>
            <a:xfrm>
              <a:off x="2492679" y="3006247"/>
              <a:ext cx="338203" cy="501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14179" y="3006247"/>
              <a:ext cx="338203" cy="501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420639" y="3732757"/>
            <a:ext cx="275573" cy="300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 rot="18904231">
            <a:off x="4382130" y="3627711"/>
            <a:ext cx="52468" cy="510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/>
          <p:cNvSpPr/>
          <p:nvPr/>
        </p:nvSpPr>
        <p:spPr>
          <a:xfrm>
            <a:off x="4930139" y="3623020"/>
            <a:ext cx="91440" cy="520097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Oval 23"/>
          <p:cNvSpPr/>
          <p:nvPr/>
        </p:nvSpPr>
        <p:spPr>
          <a:xfrm>
            <a:off x="5287914" y="4312920"/>
            <a:ext cx="541020" cy="8382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tangle 34"/>
          <p:cNvSpPr/>
          <p:nvPr/>
        </p:nvSpPr>
        <p:spPr>
          <a:xfrm rot="18904231">
            <a:off x="5532189" y="4747851"/>
            <a:ext cx="52468" cy="510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6279820" y="4978156"/>
            <a:ext cx="759703" cy="50104"/>
            <a:chOff x="2492679" y="3006247"/>
            <a:chExt cx="759703" cy="50104"/>
          </a:xfrm>
        </p:grpSpPr>
        <p:sp>
          <p:nvSpPr>
            <p:cNvPr id="38" name="Rectangle 37"/>
            <p:cNvSpPr/>
            <p:nvPr/>
          </p:nvSpPr>
          <p:spPr>
            <a:xfrm>
              <a:off x="2492679" y="3006247"/>
              <a:ext cx="338203" cy="501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14179" y="3006247"/>
              <a:ext cx="338203" cy="501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7299960" y="4803893"/>
            <a:ext cx="495300" cy="3986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Rectangle 39"/>
          <p:cNvSpPr/>
          <p:nvPr/>
        </p:nvSpPr>
        <p:spPr>
          <a:xfrm>
            <a:off x="3270374" y="2039248"/>
            <a:ext cx="45719" cy="3986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 descr="https://encrypted-tbn3.gstatic.com/images?q=tbn:ANd9GcTPzFW8bGdb0-HWiRaqwWG0eI51d0rEcfbrwdmLRjG2JCPXCx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67" y="2039248"/>
            <a:ext cx="2463867" cy="24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42"/>
          <p:cNvSpPr/>
          <p:nvPr/>
        </p:nvSpPr>
        <p:spPr>
          <a:xfrm>
            <a:off x="5435600" y="3873500"/>
            <a:ext cx="1892300" cy="1308100"/>
          </a:xfrm>
          <a:custGeom>
            <a:avLst/>
            <a:gdLst>
              <a:gd name="connsiteX0" fmla="*/ 101600 w 1892300"/>
              <a:gd name="connsiteY0" fmla="*/ 0 h 1308100"/>
              <a:gd name="connsiteX1" fmla="*/ 0 w 1892300"/>
              <a:gd name="connsiteY1" fmla="*/ 482600 h 1308100"/>
              <a:gd name="connsiteX2" fmla="*/ 0 w 1892300"/>
              <a:gd name="connsiteY2" fmla="*/ 952500 h 1308100"/>
              <a:gd name="connsiteX3" fmla="*/ 330200 w 1892300"/>
              <a:gd name="connsiteY3" fmla="*/ 1282700 h 1308100"/>
              <a:gd name="connsiteX4" fmla="*/ 1181100 w 1892300"/>
              <a:gd name="connsiteY4" fmla="*/ 1308100 h 1308100"/>
              <a:gd name="connsiteX5" fmla="*/ 1206500 w 1892300"/>
              <a:gd name="connsiteY5" fmla="*/ 1155700 h 1308100"/>
              <a:gd name="connsiteX6" fmla="*/ 1892300 w 1892300"/>
              <a:gd name="connsiteY6" fmla="*/ 1155700 h 1308100"/>
              <a:gd name="connsiteX7" fmla="*/ 1879600 w 1892300"/>
              <a:gd name="connsiteY7" fmla="*/ 1092200 h 1308100"/>
              <a:gd name="connsiteX8" fmla="*/ 1193800 w 1892300"/>
              <a:gd name="connsiteY8" fmla="*/ 1092200 h 1308100"/>
              <a:gd name="connsiteX9" fmla="*/ 1193800 w 1892300"/>
              <a:gd name="connsiteY9" fmla="*/ 952500 h 1308100"/>
              <a:gd name="connsiteX10" fmla="*/ 279400 w 1892300"/>
              <a:gd name="connsiteY10" fmla="*/ 952500 h 1308100"/>
              <a:gd name="connsiteX11" fmla="*/ 266700 w 1892300"/>
              <a:gd name="connsiteY11" fmla="*/ 482600 h 1308100"/>
              <a:gd name="connsiteX12" fmla="*/ 101600 w 1892300"/>
              <a:gd name="connsiteY1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300" h="1308100">
                <a:moveTo>
                  <a:pt x="101600" y="0"/>
                </a:moveTo>
                <a:lnTo>
                  <a:pt x="0" y="482600"/>
                </a:lnTo>
                <a:lnTo>
                  <a:pt x="0" y="952500"/>
                </a:lnTo>
                <a:lnTo>
                  <a:pt x="330200" y="1282700"/>
                </a:lnTo>
                <a:lnTo>
                  <a:pt x="1181100" y="1308100"/>
                </a:lnTo>
                <a:lnTo>
                  <a:pt x="1206500" y="1155700"/>
                </a:lnTo>
                <a:lnTo>
                  <a:pt x="1892300" y="1155700"/>
                </a:lnTo>
                <a:lnTo>
                  <a:pt x="1879600" y="1092200"/>
                </a:lnTo>
                <a:lnTo>
                  <a:pt x="1193800" y="1092200"/>
                </a:lnTo>
                <a:lnTo>
                  <a:pt x="1193800" y="952500"/>
                </a:lnTo>
                <a:lnTo>
                  <a:pt x="279400" y="952500"/>
                </a:lnTo>
                <a:lnTo>
                  <a:pt x="266700" y="482600"/>
                </a:lnTo>
                <a:lnTo>
                  <a:pt x="101600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TextBox 44"/>
          <p:cNvSpPr txBox="1"/>
          <p:nvPr/>
        </p:nvSpPr>
        <p:spPr>
          <a:xfrm>
            <a:off x="2376238" y="2715828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Xe lamp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14939" y="5250640"/>
            <a:ext cx="165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photomultiplier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75580" y="5588754"/>
            <a:ext cx="179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>
                <a:solidFill>
                  <a:schemeClr val="accent1"/>
                </a:solidFill>
              </a:rPr>
              <a:t>emission</a:t>
            </a:r>
            <a:r>
              <a:rPr lang="de-CH">
                <a:solidFill>
                  <a:schemeClr val="accent1"/>
                </a:solidFill>
              </a:rPr>
              <a:t> </a:t>
            </a:r>
            <a:r>
              <a:rPr lang="de-CH"/>
              <a:t>monochromator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5860" y="1908980"/>
            <a:ext cx="179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>
                <a:solidFill>
                  <a:schemeClr val="accent1"/>
                </a:solidFill>
              </a:rPr>
              <a:t>excitation</a:t>
            </a:r>
            <a:r>
              <a:rPr lang="de-CH">
                <a:solidFill>
                  <a:schemeClr val="accent1"/>
                </a:solidFill>
              </a:rPr>
              <a:t> </a:t>
            </a:r>
            <a:r>
              <a:rPr lang="de-CH"/>
              <a:t>monochromator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28434" y="2962464"/>
            <a:ext cx="113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sample cell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6191" y="305494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slit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9670" y="46192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slit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14757" y="1845791"/>
            <a:ext cx="83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grating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7680" y="5149784"/>
            <a:ext cx="83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grating</a:t>
            </a:r>
          </a:p>
        </p:txBody>
      </p:sp>
      <p:sp>
        <p:nvSpPr>
          <p:cNvPr id="52" name="Freeform 51"/>
          <p:cNvSpPr/>
          <p:nvPr/>
        </p:nvSpPr>
        <p:spPr>
          <a:xfrm>
            <a:off x="3314700" y="2108200"/>
            <a:ext cx="2933700" cy="2082800"/>
          </a:xfrm>
          <a:custGeom>
            <a:avLst/>
            <a:gdLst>
              <a:gd name="connsiteX0" fmla="*/ 12700 w 2933700"/>
              <a:gd name="connsiteY0" fmla="*/ 0 h 2082800"/>
              <a:gd name="connsiteX1" fmla="*/ 889000 w 2933700"/>
              <a:gd name="connsiteY1" fmla="*/ 0 h 2082800"/>
              <a:gd name="connsiteX2" fmla="*/ 1282700 w 2933700"/>
              <a:gd name="connsiteY2" fmla="*/ 381000 h 2082800"/>
              <a:gd name="connsiteX3" fmla="*/ 1333500 w 2933700"/>
              <a:gd name="connsiteY3" fmla="*/ 889000 h 2082800"/>
              <a:gd name="connsiteX4" fmla="*/ 1143000 w 2933700"/>
              <a:gd name="connsiteY4" fmla="*/ 901700 h 2082800"/>
              <a:gd name="connsiteX5" fmla="*/ 1231900 w 2933700"/>
              <a:gd name="connsiteY5" fmla="*/ 1536700 h 2082800"/>
              <a:gd name="connsiteX6" fmla="*/ 1651000 w 2933700"/>
              <a:gd name="connsiteY6" fmla="*/ 1536700 h 2082800"/>
              <a:gd name="connsiteX7" fmla="*/ 2933700 w 2933700"/>
              <a:gd name="connsiteY7" fmla="*/ 2082800 h 2082800"/>
              <a:gd name="connsiteX8" fmla="*/ 2933700 w 2933700"/>
              <a:gd name="connsiteY8" fmla="*/ 1562100 h 2082800"/>
              <a:gd name="connsiteX9" fmla="*/ 1676400 w 2933700"/>
              <a:gd name="connsiteY9" fmla="*/ 1968500 h 2082800"/>
              <a:gd name="connsiteX10" fmla="*/ 1295400 w 2933700"/>
              <a:gd name="connsiteY10" fmla="*/ 1943100 h 2082800"/>
              <a:gd name="connsiteX11" fmla="*/ 965200 w 2933700"/>
              <a:gd name="connsiteY11" fmla="*/ 1587500 h 2082800"/>
              <a:gd name="connsiteX12" fmla="*/ 1092200 w 2933700"/>
              <a:gd name="connsiteY12" fmla="*/ 914400 h 2082800"/>
              <a:gd name="connsiteX13" fmla="*/ 914400 w 2933700"/>
              <a:gd name="connsiteY13" fmla="*/ 901700 h 2082800"/>
              <a:gd name="connsiteX14" fmla="*/ 914400 w 2933700"/>
              <a:gd name="connsiteY14" fmla="*/ 330200 h 2082800"/>
              <a:gd name="connsiteX15" fmla="*/ 0 w 2933700"/>
              <a:gd name="connsiteY15" fmla="*/ 342900 h 2082800"/>
              <a:gd name="connsiteX16" fmla="*/ 12700 w 2933700"/>
              <a:gd name="connsiteY16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3700" h="2082800">
                <a:moveTo>
                  <a:pt x="12700" y="0"/>
                </a:moveTo>
                <a:lnTo>
                  <a:pt x="889000" y="0"/>
                </a:lnTo>
                <a:lnTo>
                  <a:pt x="1282700" y="381000"/>
                </a:lnTo>
                <a:lnTo>
                  <a:pt x="1333500" y="889000"/>
                </a:lnTo>
                <a:lnTo>
                  <a:pt x="1143000" y="901700"/>
                </a:lnTo>
                <a:lnTo>
                  <a:pt x="1231900" y="1536700"/>
                </a:lnTo>
                <a:lnTo>
                  <a:pt x="1651000" y="1536700"/>
                </a:lnTo>
                <a:lnTo>
                  <a:pt x="2933700" y="2082800"/>
                </a:lnTo>
                <a:lnTo>
                  <a:pt x="2933700" y="1562100"/>
                </a:lnTo>
                <a:lnTo>
                  <a:pt x="1676400" y="1968500"/>
                </a:lnTo>
                <a:lnTo>
                  <a:pt x="1295400" y="1943100"/>
                </a:lnTo>
                <a:lnTo>
                  <a:pt x="965200" y="1587500"/>
                </a:lnTo>
                <a:lnTo>
                  <a:pt x="1092200" y="914400"/>
                </a:lnTo>
                <a:lnTo>
                  <a:pt x="914400" y="901700"/>
                </a:lnTo>
                <a:lnTo>
                  <a:pt x="914400" y="330200"/>
                </a:lnTo>
                <a:lnTo>
                  <a:pt x="0" y="342900"/>
                </a:lnTo>
                <a:lnTo>
                  <a:pt x="12700" y="0"/>
                </a:lnTo>
                <a:close/>
              </a:path>
            </a:pathLst>
          </a:custGeom>
          <a:solidFill>
            <a:srgbClr val="66FF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Freeform 56"/>
          <p:cNvSpPr/>
          <p:nvPr/>
        </p:nvSpPr>
        <p:spPr>
          <a:xfrm>
            <a:off x="7374468" y="2997200"/>
            <a:ext cx="994833" cy="1778000"/>
          </a:xfrm>
          <a:custGeom>
            <a:avLst/>
            <a:gdLst>
              <a:gd name="connsiteX0" fmla="*/ 67733 w 994833"/>
              <a:gd name="connsiteY0" fmla="*/ 1778000 h 1778000"/>
              <a:gd name="connsiteX1" fmla="*/ 29633 w 994833"/>
              <a:gd name="connsiteY1" fmla="*/ 1155700 h 1778000"/>
              <a:gd name="connsiteX2" fmla="*/ 448733 w 994833"/>
              <a:gd name="connsiteY2" fmla="*/ 609600 h 1778000"/>
              <a:gd name="connsiteX3" fmla="*/ 334433 w 994833"/>
              <a:gd name="connsiteY3" fmla="*/ 177800 h 1778000"/>
              <a:gd name="connsiteX4" fmla="*/ 994833 w 994833"/>
              <a:gd name="connsiteY4" fmla="*/ 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833" h="1778000">
                <a:moveTo>
                  <a:pt x="67733" y="1778000"/>
                </a:moveTo>
                <a:cubicBezTo>
                  <a:pt x="16933" y="1564216"/>
                  <a:pt x="-33867" y="1350433"/>
                  <a:pt x="29633" y="1155700"/>
                </a:cubicBezTo>
                <a:cubicBezTo>
                  <a:pt x="93133" y="960967"/>
                  <a:pt x="397933" y="772583"/>
                  <a:pt x="448733" y="609600"/>
                </a:cubicBezTo>
                <a:cubicBezTo>
                  <a:pt x="499533" y="446617"/>
                  <a:pt x="243416" y="279400"/>
                  <a:pt x="334433" y="177800"/>
                </a:cubicBezTo>
                <a:cubicBezTo>
                  <a:pt x="425450" y="76200"/>
                  <a:pt x="710141" y="38100"/>
                  <a:pt x="994833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TextBox 57"/>
          <p:cNvSpPr txBox="1"/>
          <p:nvPr/>
        </p:nvSpPr>
        <p:spPr>
          <a:xfrm>
            <a:off x="1988075" y="4124060"/>
            <a:ext cx="30928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b="1">
                <a:solidFill>
                  <a:schemeClr val="accent1"/>
                </a:solidFill>
              </a:rPr>
              <a:t>Single photons </a:t>
            </a:r>
            <a:r>
              <a:rPr lang="de-CH" sz="2000"/>
              <a:t>are detected</a:t>
            </a:r>
          </a:p>
          <a:p>
            <a:pPr>
              <a:spcAft>
                <a:spcPts val="600"/>
              </a:spcAft>
            </a:pPr>
            <a:r>
              <a:rPr lang="de-CH" sz="2000"/>
              <a:t>Fluroescence spectrometry is 10</a:t>
            </a:r>
            <a:r>
              <a:rPr lang="de-CH" sz="2000" baseline="30000"/>
              <a:t>3</a:t>
            </a:r>
            <a:r>
              <a:rPr lang="de-CH" sz="2000"/>
              <a:t> to 10</a:t>
            </a:r>
            <a:r>
              <a:rPr lang="de-CH" sz="2000" baseline="30000"/>
              <a:t>4</a:t>
            </a:r>
            <a:r>
              <a:rPr lang="de-CH" sz="2000"/>
              <a:t> times more sensitive than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09229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Amino acids: Fluroescence spectra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8-Two state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9686" y="1698367"/>
            <a:ext cx="594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Absorbance and fluroescence spectra of aromatic amino acids</a:t>
            </a:r>
          </a:p>
        </p:txBody>
      </p:sp>
      <p:pic>
        <p:nvPicPr>
          <p:cNvPr id="7170" name="Picture 2" descr="(a) Absorption and (b) normalised corrected emission spectra of tryptophan (blue), tyrosine (red) and phenylalanine (green) in phosphate buffer, pH 7.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2"/>
          <a:stretch/>
        </p:blipFill>
        <p:spPr bwMode="auto">
          <a:xfrm>
            <a:off x="2289175" y="2363210"/>
            <a:ext cx="3676650" cy="2737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(a) Absorption and (b) normalised corrected emission spectra of tryptophan (blue), tyrosine (red) and phenylalanine (green) in phosphate buffer, pH 7.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9" b="-1669"/>
          <a:stretch/>
        </p:blipFill>
        <p:spPr bwMode="auto">
          <a:xfrm>
            <a:off x="6169025" y="2295423"/>
            <a:ext cx="3816350" cy="2892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2072" y="5584309"/>
            <a:ext cx="382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Quantum </a:t>
            </a:r>
            <a:r>
              <a:rPr lang="de-CH" dirty="0" err="1"/>
              <a:t>yield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tryptophan</a:t>
            </a:r>
            <a:r>
              <a:rPr lang="de-CH" dirty="0"/>
              <a:t>: </a:t>
            </a:r>
            <a:r>
              <a:rPr lang="de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CH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=0.2</a:t>
            </a:r>
          </a:p>
          <a:p>
            <a:r>
              <a:rPr lang="de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04"/>
          <a:stretch/>
        </p:blipFill>
        <p:spPr>
          <a:xfrm>
            <a:off x="2409826" y="5114926"/>
            <a:ext cx="3829050" cy="673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5100" y="5695950"/>
            <a:ext cx="48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Trp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0025" y="5695950"/>
            <a:ext cx="47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Tyr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8301" y="569595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Phe</a:t>
            </a:r>
          </a:p>
        </p:txBody>
      </p:sp>
    </p:spTree>
    <p:extLst>
      <p:ext uri="{BB962C8B-B14F-4D97-AF65-F5344CB8AC3E}">
        <p14:creationId xmlns:p14="http://schemas.microsoft.com/office/powerpoint/2010/main" val="330392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Denaturation of globular, monomeric protein (2-states)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3-Protein folding equilibria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877852"/>
            <a:ext cx="4404939" cy="2491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1663" y="5391151"/>
            <a:ext cx="1415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/>
              <a:t>[denaturant] (M)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634524" y="2966377"/>
          <a:ext cx="12715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4524" y="2966377"/>
                        <a:ext cx="1271587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51613" y="3803651"/>
            <a:ext cx="2279650" cy="1666875"/>
            <a:chOff x="5027613" y="3803650"/>
            <a:chExt cx="2279650" cy="166687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091113" y="3803650"/>
            <a:ext cx="22082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68200" imgH="228600" progId="Equation.DSMT4">
                    <p:embed/>
                  </p:oleObj>
                </mc:Choice>
                <mc:Fallback>
                  <p:oleObj name="Equation" r:id="rId5" imgW="116820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91113" y="3803650"/>
                          <a:ext cx="2208212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027613" y="4654550"/>
            <a:ext cx="2279650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06360" imgH="431640" progId="Equation.DSMT4">
                    <p:embed/>
                  </p:oleObj>
                </mc:Choice>
                <mc:Fallback>
                  <p:oleObj name="Equation" r:id="rId7" imgW="1206360" imgH="43164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27613" y="4654550"/>
                          <a:ext cx="2279650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2221230" y="1412766"/>
            <a:ext cx="66979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Isolated protein in solution</a:t>
            </a:r>
          </a:p>
          <a:p>
            <a:pPr>
              <a:spcBef>
                <a:spcPts val="600"/>
              </a:spcBef>
            </a:pPr>
            <a:r>
              <a:rPr lang="en-US" sz="2000"/>
              <a:t>We monitor one variable (e.g. </a:t>
            </a:r>
            <a:r>
              <a:rPr lang="en-US" sz="2000" b="1">
                <a:solidFill>
                  <a:schemeClr val="accent1"/>
                </a:solidFill>
              </a:rPr>
              <a:t>tyrosine fluorescence</a:t>
            </a:r>
            <a:r>
              <a:rPr lang="en-US" sz="2000"/>
              <a:t>) and vary another variable (e.g. </a:t>
            </a:r>
            <a:r>
              <a:rPr lang="en-US" sz="2000" b="1">
                <a:solidFill>
                  <a:schemeClr val="accent1"/>
                </a:solidFill>
              </a:rPr>
              <a:t>temperature </a:t>
            </a:r>
            <a:r>
              <a:rPr lang="en-US" sz="2000"/>
              <a:t>or a </a:t>
            </a:r>
            <a:r>
              <a:rPr lang="en-US" sz="2000" b="1">
                <a:solidFill>
                  <a:schemeClr val="accent1"/>
                </a:solidFill>
              </a:rPr>
              <a:t>chemical denaturant</a:t>
            </a:r>
            <a:r>
              <a:rPr lang="en-US" sz="2000"/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79262" y="4145216"/>
            <a:ext cx="416539" cy="2667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8180" y="4236057"/>
            <a:ext cx="139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solidFill>
                  <a:schemeClr val="accent1"/>
                </a:solidFill>
              </a:rPr>
              <a:t>midpoint of transition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99248" y="4718244"/>
            <a:ext cx="271228" cy="261610"/>
            <a:chOff x="1075248" y="4718244"/>
            <a:chExt cx="271228" cy="261610"/>
          </a:xfrm>
        </p:grpSpPr>
        <p:sp>
          <p:nvSpPr>
            <p:cNvPr id="14" name="Rectangle 13"/>
            <p:cNvSpPr/>
            <p:nvPr/>
          </p:nvSpPr>
          <p:spPr>
            <a:xfrm>
              <a:off x="1168421" y="4811839"/>
              <a:ext cx="91260" cy="10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5248" y="4718244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29892" y="4523745"/>
            <a:ext cx="271228" cy="261610"/>
            <a:chOff x="1075248" y="4718244"/>
            <a:chExt cx="271228" cy="261610"/>
          </a:xfrm>
        </p:grpSpPr>
        <p:sp>
          <p:nvSpPr>
            <p:cNvPr id="19" name="Rectangle 18"/>
            <p:cNvSpPr/>
            <p:nvPr/>
          </p:nvSpPr>
          <p:spPr>
            <a:xfrm>
              <a:off x="1168421" y="4811839"/>
              <a:ext cx="91260" cy="10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5248" y="4718244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/>
                <a:t>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31878" y="3465096"/>
            <a:ext cx="311304" cy="338554"/>
            <a:chOff x="1075248" y="4718244"/>
            <a:chExt cx="311304" cy="338554"/>
          </a:xfrm>
        </p:grpSpPr>
        <p:sp>
          <p:nvSpPr>
            <p:cNvPr id="22" name="Rectangle 21"/>
            <p:cNvSpPr/>
            <p:nvPr/>
          </p:nvSpPr>
          <p:spPr>
            <a:xfrm>
              <a:off x="1168421" y="4811839"/>
              <a:ext cx="91260" cy="10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5248" y="4718244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1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Denaturation of globular, monomeric protein : RNase T1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51644" y="1411616"/>
          <a:ext cx="12715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53800" progId="Equation.DSMT4">
                  <p:embed/>
                </p:oleObj>
              </mc:Choice>
              <mc:Fallback>
                <p:oleObj name="Equation" r:id="rId2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51644" y="1411616"/>
                        <a:ext cx="1271587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432551" y="2249488"/>
          <a:ext cx="2208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228600" progId="Equation.DSMT4">
                  <p:embed/>
                </p:oleObj>
              </mc:Choice>
              <mc:Fallback>
                <p:oleObj name="Equation" r:id="rId4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2551" y="2249488"/>
                        <a:ext cx="22082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369050" y="3100389"/>
          <a:ext cx="22796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431640" progId="Equation.DSMT4">
                  <p:embed/>
                </p:oleObj>
              </mc:Choice>
              <mc:Fallback>
                <p:oleObj name="Equation" r:id="rId6" imgW="1206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9050" y="3100389"/>
                        <a:ext cx="227965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315" y="1411615"/>
            <a:ext cx="3923348" cy="4676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91610" y="4166878"/>
            <a:ext cx="4011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different parameters completely overlap</a:t>
            </a:r>
          </a:p>
          <a:p>
            <a:endParaRPr lang="de-CH" sz="2000"/>
          </a:p>
          <a:p>
            <a:r>
              <a:rPr lang="de-CH" sz="2000"/>
              <a:t>normalized transitions (</a:t>
            </a:r>
            <a:r>
              <a:rPr lang="el-GR" sz="2000"/>
              <a:t>θ</a:t>
            </a:r>
            <a:r>
              <a:rPr lang="de-CH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CH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CH" sz="20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CH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CH" sz="20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de-CH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de-CH" sz="2000">
                <a:latin typeface="Times New Roman" panose="02020603050405020304" pitchFamily="18" charset="0"/>
                <a:cs typeface="Times New Roman" panose="02020603050405020304" pitchFamily="18" charset="0"/>
              </a:rPr>
              <a:t>([</a:t>
            </a:r>
            <a:r>
              <a:rPr lang="de-CH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CH" sz="20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de-CH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de-CH" sz="20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CH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CH" sz="200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r>
              <a:rPr lang="de-CH" sz="2000">
                <a:latin typeface="+mj-lt"/>
              </a:rPr>
              <a:t>) overlap</a:t>
            </a:r>
          </a:p>
        </p:txBody>
      </p:sp>
    </p:spTree>
    <p:extLst>
      <p:ext uri="{BB962C8B-B14F-4D97-AF65-F5344CB8AC3E}">
        <p14:creationId xmlns:p14="http://schemas.microsoft.com/office/powerpoint/2010/main" val="358755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Three (or more) state equilibrium transitions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67617" y="2185819"/>
            <a:ext cx="3904016" cy="3189373"/>
            <a:chOff x="5705014" y="2080260"/>
            <a:chExt cx="2991311" cy="179641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03913" y="2080260"/>
              <a:ext cx="0" cy="179641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05014" y="3656013"/>
              <a:ext cx="299131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 rot="16200000">
            <a:off x="2149905" y="3408404"/>
            <a:ext cx="110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free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9621" y="5099703"/>
            <a:ext cx="1940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reaction coordinate x</a:t>
            </a:r>
          </a:p>
        </p:txBody>
      </p:sp>
      <p:sp>
        <p:nvSpPr>
          <p:cNvPr id="23" name="Freeform 22"/>
          <p:cNvSpPr/>
          <p:nvPr/>
        </p:nvSpPr>
        <p:spPr>
          <a:xfrm>
            <a:off x="3133108" y="2005839"/>
            <a:ext cx="3048000" cy="2730103"/>
          </a:xfrm>
          <a:custGeom>
            <a:avLst/>
            <a:gdLst>
              <a:gd name="connsiteX0" fmla="*/ 0 w 3680460"/>
              <a:gd name="connsiteY0" fmla="*/ 351398 h 2730103"/>
              <a:gd name="connsiteX1" fmla="*/ 1005840 w 3680460"/>
              <a:gd name="connsiteY1" fmla="*/ 1509638 h 2730103"/>
              <a:gd name="connsiteX2" fmla="*/ 1539240 w 3680460"/>
              <a:gd name="connsiteY2" fmla="*/ 732398 h 2730103"/>
              <a:gd name="connsiteX3" fmla="*/ 1981200 w 3680460"/>
              <a:gd name="connsiteY3" fmla="*/ 2088758 h 2730103"/>
              <a:gd name="connsiteX4" fmla="*/ 2354580 w 3680460"/>
              <a:gd name="connsiteY4" fmla="*/ 1662038 h 2730103"/>
              <a:gd name="connsiteX5" fmla="*/ 2819400 w 3680460"/>
              <a:gd name="connsiteY5" fmla="*/ 2705978 h 2730103"/>
              <a:gd name="connsiteX6" fmla="*/ 3307080 w 3680460"/>
              <a:gd name="connsiteY6" fmla="*/ 442838 h 2730103"/>
              <a:gd name="connsiteX7" fmla="*/ 3680460 w 3680460"/>
              <a:gd name="connsiteY7" fmla="*/ 878 h 273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0460" h="2730103">
                <a:moveTo>
                  <a:pt x="0" y="351398"/>
                </a:moveTo>
                <a:cubicBezTo>
                  <a:pt x="374650" y="898768"/>
                  <a:pt x="749300" y="1446138"/>
                  <a:pt x="1005840" y="1509638"/>
                </a:cubicBezTo>
                <a:cubicBezTo>
                  <a:pt x="1262380" y="1573138"/>
                  <a:pt x="1376680" y="635878"/>
                  <a:pt x="1539240" y="732398"/>
                </a:cubicBezTo>
                <a:cubicBezTo>
                  <a:pt x="1701800" y="828918"/>
                  <a:pt x="1845310" y="1933818"/>
                  <a:pt x="1981200" y="2088758"/>
                </a:cubicBezTo>
                <a:cubicBezTo>
                  <a:pt x="2117090" y="2243698"/>
                  <a:pt x="2214880" y="1559168"/>
                  <a:pt x="2354580" y="1662038"/>
                </a:cubicBezTo>
                <a:cubicBezTo>
                  <a:pt x="2494280" y="1764908"/>
                  <a:pt x="2660650" y="2909178"/>
                  <a:pt x="2819400" y="2705978"/>
                </a:cubicBezTo>
                <a:cubicBezTo>
                  <a:pt x="2978150" y="2502778"/>
                  <a:pt x="3163570" y="893688"/>
                  <a:pt x="3307080" y="442838"/>
                </a:cubicBezTo>
                <a:cubicBezTo>
                  <a:pt x="3450590" y="-8012"/>
                  <a:pt x="3565525" y="-3567"/>
                  <a:pt x="3680460" y="87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3780855" y="3620664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35732" y="419316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/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3472" y="451000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/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9880" y="1750033"/>
            <a:ext cx="3421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In many proteins, intermediates are populated.</a:t>
            </a:r>
          </a:p>
          <a:p>
            <a:endParaRPr lang="de-CH" sz="2000"/>
          </a:p>
          <a:p>
            <a:r>
              <a:rPr lang="de-CH" sz="2000"/>
              <a:t>Intermediates include proteins, where only partial structure has formed.</a:t>
            </a:r>
          </a:p>
          <a:p>
            <a:endParaRPr lang="de-CH" sz="2000"/>
          </a:p>
          <a:p>
            <a:r>
              <a:rPr lang="de-CH" sz="2000"/>
              <a:t>This complicates the analysis.</a:t>
            </a:r>
          </a:p>
        </p:txBody>
      </p:sp>
      <p:sp>
        <p:nvSpPr>
          <p:cNvPr id="28" name="Freeform 27"/>
          <p:cNvSpPr/>
          <p:nvPr/>
        </p:nvSpPr>
        <p:spPr>
          <a:xfrm>
            <a:off x="3495105" y="1838819"/>
            <a:ext cx="647870" cy="571007"/>
          </a:xfrm>
          <a:custGeom>
            <a:avLst/>
            <a:gdLst>
              <a:gd name="connsiteX0" fmla="*/ 0 w 927557"/>
              <a:gd name="connsiteY0" fmla="*/ 310975 h 877857"/>
              <a:gd name="connsiteX1" fmla="*/ 7620 w 927557"/>
              <a:gd name="connsiteY1" fmla="*/ 265255 h 877857"/>
              <a:gd name="connsiteX2" fmla="*/ 38100 w 927557"/>
              <a:gd name="connsiteY2" fmla="*/ 234775 h 877857"/>
              <a:gd name="connsiteX3" fmla="*/ 114300 w 927557"/>
              <a:gd name="connsiteY3" fmla="*/ 173815 h 877857"/>
              <a:gd name="connsiteX4" fmla="*/ 137160 w 927557"/>
              <a:gd name="connsiteY4" fmla="*/ 166195 h 877857"/>
              <a:gd name="connsiteX5" fmla="*/ 167640 w 927557"/>
              <a:gd name="connsiteY5" fmla="*/ 173815 h 877857"/>
              <a:gd name="connsiteX6" fmla="*/ 190500 w 927557"/>
              <a:gd name="connsiteY6" fmla="*/ 211915 h 877857"/>
              <a:gd name="connsiteX7" fmla="*/ 213360 w 927557"/>
              <a:gd name="connsiteY7" fmla="*/ 257635 h 877857"/>
              <a:gd name="connsiteX8" fmla="*/ 243840 w 927557"/>
              <a:gd name="connsiteY8" fmla="*/ 333835 h 877857"/>
              <a:gd name="connsiteX9" fmla="*/ 251460 w 927557"/>
              <a:gd name="connsiteY9" fmla="*/ 387175 h 877857"/>
              <a:gd name="connsiteX10" fmla="*/ 281940 w 927557"/>
              <a:gd name="connsiteY10" fmla="*/ 379555 h 877857"/>
              <a:gd name="connsiteX11" fmla="*/ 373380 w 927557"/>
              <a:gd name="connsiteY11" fmla="*/ 310975 h 877857"/>
              <a:gd name="connsiteX12" fmla="*/ 388620 w 927557"/>
              <a:gd name="connsiteY12" fmla="*/ 272875 h 877857"/>
              <a:gd name="connsiteX13" fmla="*/ 411480 w 927557"/>
              <a:gd name="connsiteY13" fmla="*/ 288115 h 877857"/>
              <a:gd name="connsiteX14" fmla="*/ 441960 w 927557"/>
              <a:gd name="connsiteY14" fmla="*/ 333835 h 877857"/>
              <a:gd name="connsiteX15" fmla="*/ 457200 w 927557"/>
              <a:gd name="connsiteY15" fmla="*/ 387175 h 877857"/>
              <a:gd name="connsiteX16" fmla="*/ 480060 w 927557"/>
              <a:gd name="connsiteY16" fmla="*/ 410035 h 877857"/>
              <a:gd name="connsiteX17" fmla="*/ 449580 w 927557"/>
              <a:gd name="connsiteY17" fmla="*/ 509095 h 877857"/>
              <a:gd name="connsiteX18" fmla="*/ 396240 w 927557"/>
              <a:gd name="connsiteY18" fmla="*/ 524335 h 877857"/>
              <a:gd name="connsiteX19" fmla="*/ 312420 w 927557"/>
              <a:gd name="connsiteY19" fmla="*/ 585295 h 877857"/>
              <a:gd name="connsiteX20" fmla="*/ 297180 w 927557"/>
              <a:gd name="connsiteY20" fmla="*/ 608155 h 877857"/>
              <a:gd name="connsiteX21" fmla="*/ 304800 w 927557"/>
              <a:gd name="connsiteY21" fmla="*/ 631015 h 877857"/>
              <a:gd name="connsiteX22" fmla="*/ 365760 w 927557"/>
              <a:gd name="connsiteY22" fmla="*/ 684355 h 877857"/>
              <a:gd name="connsiteX23" fmla="*/ 388620 w 927557"/>
              <a:gd name="connsiteY23" fmla="*/ 714835 h 877857"/>
              <a:gd name="connsiteX24" fmla="*/ 449580 w 927557"/>
              <a:gd name="connsiteY24" fmla="*/ 745315 h 877857"/>
              <a:gd name="connsiteX25" fmla="*/ 518160 w 927557"/>
              <a:gd name="connsiteY25" fmla="*/ 737695 h 877857"/>
              <a:gd name="connsiteX26" fmla="*/ 556260 w 927557"/>
              <a:gd name="connsiteY26" fmla="*/ 707215 h 877857"/>
              <a:gd name="connsiteX27" fmla="*/ 579120 w 927557"/>
              <a:gd name="connsiteY27" fmla="*/ 691975 h 877857"/>
              <a:gd name="connsiteX28" fmla="*/ 594360 w 927557"/>
              <a:gd name="connsiteY28" fmla="*/ 661495 h 877857"/>
              <a:gd name="connsiteX29" fmla="*/ 601980 w 927557"/>
              <a:gd name="connsiteY29" fmla="*/ 638635 h 877857"/>
              <a:gd name="connsiteX30" fmla="*/ 624840 w 927557"/>
              <a:gd name="connsiteY30" fmla="*/ 714835 h 877857"/>
              <a:gd name="connsiteX31" fmla="*/ 586740 w 927557"/>
              <a:gd name="connsiteY31" fmla="*/ 836755 h 877857"/>
              <a:gd name="connsiteX32" fmla="*/ 548640 w 927557"/>
              <a:gd name="connsiteY32" fmla="*/ 851995 h 877857"/>
              <a:gd name="connsiteX33" fmla="*/ 525780 w 927557"/>
              <a:gd name="connsiteY33" fmla="*/ 874855 h 877857"/>
              <a:gd name="connsiteX34" fmla="*/ 556260 w 927557"/>
              <a:gd name="connsiteY34" fmla="*/ 867235 h 877857"/>
              <a:gd name="connsiteX35" fmla="*/ 723900 w 927557"/>
              <a:gd name="connsiteY35" fmla="*/ 844375 h 877857"/>
              <a:gd name="connsiteX36" fmla="*/ 746760 w 927557"/>
              <a:gd name="connsiteY36" fmla="*/ 813895 h 877857"/>
              <a:gd name="connsiteX37" fmla="*/ 754380 w 927557"/>
              <a:gd name="connsiteY37" fmla="*/ 638635 h 877857"/>
              <a:gd name="connsiteX38" fmla="*/ 731520 w 927557"/>
              <a:gd name="connsiteY38" fmla="*/ 608155 h 877857"/>
              <a:gd name="connsiteX39" fmla="*/ 655320 w 927557"/>
              <a:gd name="connsiteY39" fmla="*/ 539575 h 877857"/>
              <a:gd name="connsiteX40" fmla="*/ 617220 w 927557"/>
              <a:gd name="connsiteY40" fmla="*/ 531955 h 877857"/>
              <a:gd name="connsiteX41" fmla="*/ 640080 w 927557"/>
              <a:gd name="connsiteY41" fmla="*/ 410035 h 877857"/>
              <a:gd name="connsiteX42" fmla="*/ 678180 w 927557"/>
              <a:gd name="connsiteY42" fmla="*/ 364315 h 877857"/>
              <a:gd name="connsiteX43" fmla="*/ 762000 w 927557"/>
              <a:gd name="connsiteY43" fmla="*/ 341455 h 877857"/>
              <a:gd name="connsiteX44" fmla="*/ 807720 w 927557"/>
              <a:gd name="connsiteY44" fmla="*/ 349075 h 877857"/>
              <a:gd name="connsiteX45" fmla="*/ 830580 w 927557"/>
              <a:gd name="connsiteY45" fmla="*/ 356695 h 877857"/>
              <a:gd name="connsiteX46" fmla="*/ 845820 w 927557"/>
              <a:gd name="connsiteY46" fmla="*/ 387175 h 877857"/>
              <a:gd name="connsiteX47" fmla="*/ 876300 w 927557"/>
              <a:gd name="connsiteY47" fmla="*/ 417655 h 877857"/>
              <a:gd name="connsiteX48" fmla="*/ 883920 w 927557"/>
              <a:gd name="connsiteY48" fmla="*/ 387175 h 877857"/>
              <a:gd name="connsiteX49" fmla="*/ 922020 w 927557"/>
              <a:gd name="connsiteY49" fmla="*/ 166195 h 877857"/>
              <a:gd name="connsiteX50" fmla="*/ 914400 w 927557"/>
              <a:gd name="connsiteY50" fmla="*/ 6175 h 877857"/>
              <a:gd name="connsiteX51" fmla="*/ 845820 w 927557"/>
              <a:gd name="connsiteY51" fmla="*/ 29035 h 877857"/>
              <a:gd name="connsiteX52" fmla="*/ 762000 w 927557"/>
              <a:gd name="connsiteY52" fmla="*/ 44275 h 877857"/>
              <a:gd name="connsiteX53" fmla="*/ 708660 w 927557"/>
              <a:gd name="connsiteY53" fmla="*/ 67135 h 87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27557" h="877857">
                <a:moveTo>
                  <a:pt x="0" y="310975"/>
                </a:moveTo>
                <a:cubicBezTo>
                  <a:pt x="2540" y="295735"/>
                  <a:pt x="710" y="279074"/>
                  <a:pt x="7620" y="265255"/>
                </a:cubicBezTo>
                <a:cubicBezTo>
                  <a:pt x="14046" y="252404"/>
                  <a:pt x="27420" y="244387"/>
                  <a:pt x="38100" y="234775"/>
                </a:cubicBezTo>
                <a:cubicBezTo>
                  <a:pt x="42972" y="230391"/>
                  <a:pt x="100346" y="181789"/>
                  <a:pt x="114300" y="173815"/>
                </a:cubicBezTo>
                <a:cubicBezTo>
                  <a:pt x="121274" y="169830"/>
                  <a:pt x="129540" y="168735"/>
                  <a:pt x="137160" y="166195"/>
                </a:cubicBezTo>
                <a:cubicBezTo>
                  <a:pt x="147320" y="168735"/>
                  <a:pt x="159689" y="166999"/>
                  <a:pt x="167640" y="173815"/>
                </a:cubicBezTo>
                <a:cubicBezTo>
                  <a:pt x="178885" y="183454"/>
                  <a:pt x="183408" y="198913"/>
                  <a:pt x="190500" y="211915"/>
                </a:cubicBezTo>
                <a:cubicBezTo>
                  <a:pt x="198659" y="226873"/>
                  <a:pt x="206807" y="241907"/>
                  <a:pt x="213360" y="257635"/>
                </a:cubicBezTo>
                <a:cubicBezTo>
                  <a:pt x="260440" y="370628"/>
                  <a:pt x="201441" y="249038"/>
                  <a:pt x="243840" y="333835"/>
                </a:cubicBezTo>
                <a:cubicBezTo>
                  <a:pt x="246380" y="351615"/>
                  <a:pt x="239962" y="373377"/>
                  <a:pt x="251460" y="387175"/>
                </a:cubicBezTo>
                <a:cubicBezTo>
                  <a:pt x="258164" y="395220"/>
                  <a:pt x="272573" y="384239"/>
                  <a:pt x="281940" y="379555"/>
                </a:cubicBezTo>
                <a:cubicBezTo>
                  <a:pt x="336798" y="352126"/>
                  <a:pt x="336921" y="347434"/>
                  <a:pt x="373380" y="310975"/>
                </a:cubicBezTo>
                <a:cubicBezTo>
                  <a:pt x="378460" y="298275"/>
                  <a:pt x="376891" y="279912"/>
                  <a:pt x="388620" y="272875"/>
                </a:cubicBezTo>
                <a:cubicBezTo>
                  <a:pt x="396473" y="268163"/>
                  <a:pt x="405449" y="281223"/>
                  <a:pt x="411480" y="288115"/>
                </a:cubicBezTo>
                <a:cubicBezTo>
                  <a:pt x="423541" y="301899"/>
                  <a:pt x="431800" y="318595"/>
                  <a:pt x="441960" y="333835"/>
                </a:cubicBezTo>
                <a:cubicBezTo>
                  <a:pt x="447040" y="351615"/>
                  <a:pt x="448930" y="370636"/>
                  <a:pt x="457200" y="387175"/>
                </a:cubicBezTo>
                <a:cubicBezTo>
                  <a:pt x="462019" y="396814"/>
                  <a:pt x="478132" y="399433"/>
                  <a:pt x="480060" y="410035"/>
                </a:cubicBezTo>
                <a:cubicBezTo>
                  <a:pt x="483996" y="431680"/>
                  <a:pt x="473290" y="492498"/>
                  <a:pt x="449580" y="509095"/>
                </a:cubicBezTo>
                <a:cubicBezTo>
                  <a:pt x="434431" y="519699"/>
                  <a:pt x="414020" y="519255"/>
                  <a:pt x="396240" y="524335"/>
                </a:cubicBezTo>
                <a:cubicBezTo>
                  <a:pt x="372397" y="540231"/>
                  <a:pt x="333381" y="564334"/>
                  <a:pt x="312420" y="585295"/>
                </a:cubicBezTo>
                <a:cubicBezTo>
                  <a:pt x="305944" y="591771"/>
                  <a:pt x="302260" y="600535"/>
                  <a:pt x="297180" y="608155"/>
                </a:cubicBezTo>
                <a:cubicBezTo>
                  <a:pt x="299720" y="615775"/>
                  <a:pt x="300345" y="624332"/>
                  <a:pt x="304800" y="631015"/>
                </a:cubicBezTo>
                <a:cubicBezTo>
                  <a:pt x="317128" y="649507"/>
                  <a:pt x="352497" y="671092"/>
                  <a:pt x="365760" y="684355"/>
                </a:cubicBezTo>
                <a:cubicBezTo>
                  <a:pt x="374740" y="693335"/>
                  <a:pt x="379062" y="706472"/>
                  <a:pt x="388620" y="714835"/>
                </a:cubicBezTo>
                <a:cubicBezTo>
                  <a:pt x="410768" y="734214"/>
                  <a:pt x="425056" y="737140"/>
                  <a:pt x="449580" y="745315"/>
                </a:cubicBezTo>
                <a:cubicBezTo>
                  <a:pt x="472440" y="742775"/>
                  <a:pt x="496499" y="745431"/>
                  <a:pt x="518160" y="737695"/>
                </a:cubicBezTo>
                <a:cubicBezTo>
                  <a:pt x="533476" y="732225"/>
                  <a:pt x="543249" y="716973"/>
                  <a:pt x="556260" y="707215"/>
                </a:cubicBezTo>
                <a:cubicBezTo>
                  <a:pt x="563586" y="701720"/>
                  <a:pt x="571500" y="697055"/>
                  <a:pt x="579120" y="691975"/>
                </a:cubicBezTo>
                <a:cubicBezTo>
                  <a:pt x="584200" y="681815"/>
                  <a:pt x="589885" y="671936"/>
                  <a:pt x="594360" y="661495"/>
                </a:cubicBezTo>
                <a:cubicBezTo>
                  <a:pt x="597524" y="654112"/>
                  <a:pt x="596300" y="632955"/>
                  <a:pt x="601980" y="638635"/>
                </a:cubicBezTo>
                <a:cubicBezTo>
                  <a:pt x="608164" y="644819"/>
                  <a:pt x="621387" y="701022"/>
                  <a:pt x="624840" y="714835"/>
                </a:cubicBezTo>
                <a:cubicBezTo>
                  <a:pt x="618567" y="796379"/>
                  <a:pt x="642824" y="805597"/>
                  <a:pt x="586740" y="836755"/>
                </a:cubicBezTo>
                <a:cubicBezTo>
                  <a:pt x="574783" y="843398"/>
                  <a:pt x="561340" y="846915"/>
                  <a:pt x="548640" y="851995"/>
                </a:cubicBezTo>
                <a:cubicBezTo>
                  <a:pt x="541020" y="859615"/>
                  <a:pt x="520961" y="865216"/>
                  <a:pt x="525780" y="874855"/>
                </a:cubicBezTo>
                <a:cubicBezTo>
                  <a:pt x="530464" y="884222"/>
                  <a:pt x="545909" y="868827"/>
                  <a:pt x="556260" y="867235"/>
                </a:cubicBezTo>
                <a:cubicBezTo>
                  <a:pt x="612001" y="858659"/>
                  <a:pt x="668020" y="851995"/>
                  <a:pt x="723900" y="844375"/>
                </a:cubicBezTo>
                <a:cubicBezTo>
                  <a:pt x="731520" y="834215"/>
                  <a:pt x="741080" y="825254"/>
                  <a:pt x="746760" y="813895"/>
                </a:cubicBezTo>
                <a:cubicBezTo>
                  <a:pt x="774513" y="758390"/>
                  <a:pt x="766082" y="700070"/>
                  <a:pt x="754380" y="638635"/>
                </a:cubicBezTo>
                <a:cubicBezTo>
                  <a:pt x="752004" y="626159"/>
                  <a:pt x="740063" y="617552"/>
                  <a:pt x="731520" y="608155"/>
                </a:cubicBezTo>
                <a:cubicBezTo>
                  <a:pt x="728314" y="604629"/>
                  <a:pt x="678483" y="548261"/>
                  <a:pt x="655320" y="539575"/>
                </a:cubicBezTo>
                <a:cubicBezTo>
                  <a:pt x="643193" y="535027"/>
                  <a:pt x="629920" y="534495"/>
                  <a:pt x="617220" y="531955"/>
                </a:cubicBezTo>
                <a:cubicBezTo>
                  <a:pt x="624840" y="491315"/>
                  <a:pt x="625950" y="448894"/>
                  <a:pt x="640080" y="410035"/>
                </a:cubicBezTo>
                <a:cubicBezTo>
                  <a:pt x="646860" y="391391"/>
                  <a:pt x="662136" y="375983"/>
                  <a:pt x="678180" y="364315"/>
                </a:cubicBezTo>
                <a:cubicBezTo>
                  <a:pt x="692848" y="353647"/>
                  <a:pt x="743088" y="345237"/>
                  <a:pt x="762000" y="341455"/>
                </a:cubicBezTo>
                <a:cubicBezTo>
                  <a:pt x="777240" y="343995"/>
                  <a:pt x="792638" y="345723"/>
                  <a:pt x="807720" y="349075"/>
                </a:cubicBezTo>
                <a:cubicBezTo>
                  <a:pt x="815561" y="350817"/>
                  <a:pt x="824900" y="351015"/>
                  <a:pt x="830580" y="356695"/>
                </a:cubicBezTo>
                <a:cubicBezTo>
                  <a:pt x="838612" y="364727"/>
                  <a:pt x="839004" y="378088"/>
                  <a:pt x="845820" y="387175"/>
                </a:cubicBezTo>
                <a:cubicBezTo>
                  <a:pt x="854441" y="398670"/>
                  <a:pt x="866140" y="407495"/>
                  <a:pt x="876300" y="417655"/>
                </a:cubicBezTo>
                <a:cubicBezTo>
                  <a:pt x="878840" y="407495"/>
                  <a:pt x="881866" y="397444"/>
                  <a:pt x="883920" y="387175"/>
                </a:cubicBezTo>
                <a:cubicBezTo>
                  <a:pt x="906489" y="274332"/>
                  <a:pt x="905703" y="272257"/>
                  <a:pt x="922020" y="166195"/>
                </a:cubicBezTo>
                <a:cubicBezTo>
                  <a:pt x="919480" y="112855"/>
                  <a:pt x="940334" y="52855"/>
                  <a:pt x="914400" y="6175"/>
                </a:cubicBezTo>
                <a:cubicBezTo>
                  <a:pt x="902698" y="-14889"/>
                  <a:pt x="869449" y="24309"/>
                  <a:pt x="845820" y="29035"/>
                </a:cubicBezTo>
                <a:cubicBezTo>
                  <a:pt x="792570" y="39685"/>
                  <a:pt x="820495" y="34526"/>
                  <a:pt x="762000" y="44275"/>
                </a:cubicBezTo>
                <a:cubicBezTo>
                  <a:pt x="698602" y="35218"/>
                  <a:pt x="708660" y="18694"/>
                  <a:pt x="708660" y="671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3" name="Group 32"/>
          <p:cNvGrpSpPr/>
          <p:nvPr/>
        </p:nvGrpSpPr>
        <p:grpSpPr>
          <a:xfrm rot="19751513">
            <a:off x="4636884" y="1725815"/>
            <a:ext cx="547688" cy="666014"/>
            <a:chOff x="3171825" y="1476375"/>
            <a:chExt cx="547688" cy="666014"/>
          </a:xfrm>
        </p:grpSpPr>
        <p:sp>
          <p:nvSpPr>
            <p:cNvPr id="29" name="Oval 28"/>
            <p:cNvSpPr/>
            <p:nvPr/>
          </p:nvSpPr>
          <p:spPr>
            <a:xfrm>
              <a:off x="3171825" y="1589296"/>
              <a:ext cx="185737" cy="111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85495" y="1641549"/>
              <a:ext cx="180975" cy="443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Oval 30"/>
            <p:cNvSpPr/>
            <p:nvPr/>
          </p:nvSpPr>
          <p:spPr>
            <a:xfrm>
              <a:off x="3174780" y="2030877"/>
              <a:ext cx="185737" cy="111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57550" y="1476375"/>
              <a:ext cx="461963" cy="453786"/>
            </a:xfrm>
            <a:custGeom>
              <a:avLst/>
              <a:gdLst>
                <a:gd name="connsiteX0" fmla="*/ 0 w 461963"/>
                <a:gd name="connsiteY0" fmla="*/ 104775 h 453786"/>
                <a:gd name="connsiteX1" fmla="*/ 4763 w 461963"/>
                <a:gd name="connsiteY1" fmla="*/ 61913 h 453786"/>
                <a:gd name="connsiteX2" fmla="*/ 19050 w 461963"/>
                <a:gd name="connsiteY2" fmla="*/ 42863 h 453786"/>
                <a:gd name="connsiteX3" fmla="*/ 28575 w 461963"/>
                <a:gd name="connsiteY3" fmla="*/ 23813 h 453786"/>
                <a:gd name="connsiteX4" fmla="*/ 42863 w 461963"/>
                <a:gd name="connsiteY4" fmla="*/ 14288 h 453786"/>
                <a:gd name="connsiteX5" fmla="*/ 85725 w 461963"/>
                <a:gd name="connsiteY5" fmla="*/ 0 h 453786"/>
                <a:gd name="connsiteX6" fmla="*/ 114300 w 461963"/>
                <a:gd name="connsiteY6" fmla="*/ 4763 h 453786"/>
                <a:gd name="connsiteX7" fmla="*/ 138113 w 461963"/>
                <a:gd name="connsiteY7" fmla="*/ 33338 h 453786"/>
                <a:gd name="connsiteX8" fmla="*/ 152400 w 461963"/>
                <a:gd name="connsiteY8" fmla="*/ 47625 h 453786"/>
                <a:gd name="connsiteX9" fmla="*/ 161925 w 461963"/>
                <a:gd name="connsiteY9" fmla="*/ 71438 h 453786"/>
                <a:gd name="connsiteX10" fmla="*/ 166688 w 461963"/>
                <a:gd name="connsiteY10" fmla="*/ 90488 h 453786"/>
                <a:gd name="connsiteX11" fmla="*/ 180975 w 461963"/>
                <a:gd name="connsiteY11" fmla="*/ 119063 h 453786"/>
                <a:gd name="connsiteX12" fmla="*/ 209550 w 461963"/>
                <a:gd name="connsiteY12" fmla="*/ 133350 h 453786"/>
                <a:gd name="connsiteX13" fmla="*/ 238125 w 461963"/>
                <a:gd name="connsiteY13" fmla="*/ 166688 h 453786"/>
                <a:gd name="connsiteX14" fmla="*/ 252413 w 461963"/>
                <a:gd name="connsiteY14" fmla="*/ 214313 h 453786"/>
                <a:gd name="connsiteX15" fmla="*/ 242888 w 461963"/>
                <a:gd name="connsiteY15" fmla="*/ 300038 h 453786"/>
                <a:gd name="connsiteX16" fmla="*/ 233363 w 461963"/>
                <a:gd name="connsiteY16" fmla="*/ 323850 h 453786"/>
                <a:gd name="connsiteX17" fmla="*/ 247650 w 461963"/>
                <a:gd name="connsiteY17" fmla="*/ 361950 h 453786"/>
                <a:gd name="connsiteX18" fmla="*/ 266700 w 461963"/>
                <a:gd name="connsiteY18" fmla="*/ 366713 h 453786"/>
                <a:gd name="connsiteX19" fmla="*/ 285750 w 461963"/>
                <a:gd name="connsiteY19" fmla="*/ 381000 h 453786"/>
                <a:gd name="connsiteX20" fmla="*/ 300038 w 461963"/>
                <a:gd name="connsiteY20" fmla="*/ 390525 h 453786"/>
                <a:gd name="connsiteX21" fmla="*/ 319088 w 461963"/>
                <a:gd name="connsiteY21" fmla="*/ 423863 h 453786"/>
                <a:gd name="connsiteX22" fmla="*/ 381000 w 461963"/>
                <a:gd name="connsiteY22" fmla="*/ 438150 h 453786"/>
                <a:gd name="connsiteX23" fmla="*/ 447675 w 461963"/>
                <a:gd name="connsiteY23" fmla="*/ 390525 h 453786"/>
                <a:gd name="connsiteX24" fmla="*/ 461963 w 461963"/>
                <a:gd name="connsiteY24" fmla="*/ 366713 h 453786"/>
                <a:gd name="connsiteX25" fmla="*/ 452438 w 461963"/>
                <a:gd name="connsiteY25" fmla="*/ 333375 h 45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1963" h="453786">
                  <a:moveTo>
                    <a:pt x="0" y="104775"/>
                  </a:moveTo>
                  <a:cubicBezTo>
                    <a:pt x="1588" y="90488"/>
                    <a:pt x="535" y="75653"/>
                    <a:pt x="4763" y="61913"/>
                  </a:cubicBezTo>
                  <a:cubicBezTo>
                    <a:pt x="7097" y="54327"/>
                    <a:pt x="14843" y="49594"/>
                    <a:pt x="19050" y="42863"/>
                  </a:cubicBezTo>
                  <a:cubicBezTo>
                    <a:pt x="22813" y="36843"/>
                    <a:pt x="24030" y="29267"/>
                    <a:pt x="28575" y="23813"/>
                  </a:cubicBezTo>
                  <a:cubicBezTo>
                    <a:pt x="32239" y="19416"/>
                    <a:pt x="37743" y="16848"/>
                    <a:pt x="42863" y="14288"/>
                  </a:cubicBezTo>
                  <a:cubicBezTo>
                    <a:pt x="60796" y="5321"/>
                    <a:pt x="67536" y="4548"/>
                    <a:pt x="85725" y="0"/>
                  </a:cubicBezTo>
                  <a:cubicBezTo>
                    <a:pt x="95250" y="1588"/>
                    <a:pt x="105476" y="841"/>
                    <a:pt x="114300" y="4763"/>
                  </a:cubicBezTo>
                  <a:cubicBezTo>
                    <a:pt x="125352" y="9675"/>
                    <a:pt x="131042" y="24853"/>
                    <a:pt x="138113" y="33338"/>
                  </a:cubicBezTo>
                  <a:cubicBezTo>
                    <a:pt x="142425" y="38512"/>
                    <a:pt x="147638" y="42863"/>
                    <a:pt x="152400" y="47625"/>
                  </a:cubicBezTo>
                  <a:cubicBezTo>
                    <a:pt x="155575" y="55563"/>
                    <a:pt x="159221" y="63328"/>
                    <a:pt x="161925" y="71438"/>
                  </a:cubicBezTo>
                  <a:cubicBezTo>
                    <a:pt x="163995" y="77648"/>
                    <a:pt x="164890" y="84194"/>
                    <a:pt x="166688" y="90488"/>
                  </a:cubicBezTo>
                  <a:cubicBezTo>
                    <a:pt x="169787" y="101334"/>
                    <a:pt x="172626" y="110714"/>
                    <a:pt x="180975" y="119063"/>
                  </a:cubicBezTo>
                  <a:cubicBezTo>
                    <a:pt x="190207" y="128295"/>
                    <a:pt x="197930" y="129477"/>
                    <a:pt x="209550" y="133350"/>
                  </a:cubicBezTo>
                  <a:cubicBezTo>
                    <a:pt x="220379" y="144179"/>
                    <a:pt x="230487" y="152940"/>
                    <a:pt x="238125" y="166688"/>
                  </a:cubicBezTo>
                  <a:cubicBezTo>
                    <a:pt x="247915" y="184310"/>
                    <a:pt x="248569" y="195095"/>
                    <a:pt x="252413" y="214313"/>
                  </a:cubicBezTo>
                  <a:cubicBezTo>
                    <a:pt x="250331" y="243457"/>
                    <a:pt x="252129" y="272314"/>
                    <a:pt x="242888" y="300038"/>
                  </a:cubicBezTo>
                  <a:cubicBezTo>
                    <a:pt x="240185" y="308148"/>
                    <a:pt x="236538" y="315913"/>
                    <a:pt x="233363" y="323850"/>
                  </a:cubicBezTo>
                  <a:cubicBezTo>
                    <a:pt x="235436" y="334218"/>
                    <a:pt x="236329" y="354403"/>
                    <a:pt x="247650" y="361950"/>
                  </a:cubicBezTo>
                  <a:cubicBezTo>
                    <a:pt x="253096" y="365581"/>
                    <a:pt x="260350" y="365125"/>
                    <a:pt x="266700" y="366713"/>
                  </a:cubicBezTo>
                  <a:cubicBezTo>
                    <a:pt x="273050" y="371475"/>
                    <a:pt x="279291" y="376387"/>
                    <a:pt x="285750" y="381000"/>
                  </a:cubicBezTo>
                  <a:cubicBezTo>
                    <a:pt x="290408" y="384327"/>
                    <a:pt x="295991" y="386478"/>
                    <a:pt x="300038" y="390525"/>
                  </a:cubicBezTo>
                  <a:cubicBezTo>
                    <a:pt x="306769" y="397256"/>
                    <a:pt x="315353" y="416393"/>
                    <a:pt x="319088" y="423863"/>
                  </a:cubicBezTo>
                  <a:cubicBezTo>
                    <a:pt x="326702" y="461935"/>
                    <a:pt x="318097" y="460166"/>
                    <a:pt x="381000" y="438150"/>
                  </a:cubicBezTo>
                  <a:cubicBezTo>
                    <a:pt x="394383" y="433466"/>
                    <a:pt x="436763" y="402649"/>
                    <a:pt x="447675" y="390525"/>
                  </a:cubicBezTo>
                  <a:cubicBezTo>
                    <a:pt x="453867" y="383645"/>
                    <a:pt x="457200" y="374650"/>
                    <a:pt x="461963" y="366713"/>
                  </a:cubicBezTo>
                  <a:lnTo>
                    <a:pt x="452438" y="3333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4" name="Group 33"/>
          <p:cNvGrpSpPr/>
          <p:nvPr/>
        </p:nvGrpSpPr>
        <p:grpSpPr>
          <a:xfrm rot="19751513">
            <a:off x="5473433" y="1842486"/>
            <a:ext cx="194645" cy="553093"/>
            <a:chOff x="3171825" y="1589296"/>
            <a:chExt cx="194645" cy="553093"/>
          </a:xfrm>
        </p:grpSpPr>
        <p:sp>
          <p:nvSpPr>
            <p:cNvPr id="35" name="Oval 34"/>
            <p:cNvSpPr/>
            <p:nvPr/>
          </p:nvSpPr>
          <p:spPr>
            <a:xfrm>
              <a:off x="3171825" y="1589296"/>
              <a:ext cx="185737" cy="111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85495" y="1641549"/>
              <a:ext cx="180975" cy="4436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7" name="Oval 36"/>
            <p:cNvSpPr/>
            <p:nvPr/>
          </p:nvSpPr>
          <p:spPr>
            <a:xfrm>
              <a:off x="3174780" y="2030877"/>
              <a:ext cx="185737" cy="111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9" name="Group 38"/>
          <p:cNvGrpSpPr/>
          <p:nvPr/>
        </p:nvGrpSpPr>
        <p:grpSpPr>
          <a:xfrm rot="2357986">
            <a:off x="5421797" y="1767026"/>
            <a:ext cx="194645" cy="553093"/>
            <a:chOff x="3171825" y="1589296"/>
            <a:chExt cx="194645" cy="553093"/>
          </a:xfrm>
        </p:grpSpPr>
        <p:sp>
          <p:nvSpPr>
            <p:cNvPr id="40" name="Oval 39"/>
            <p:cNvSpPr/>
            <p:nvPr/>
          </p:nvSpPr>
          <p:spPr>
            <a:xfrm>
              <a:off x="3171825" y="1589296"/>
              <a:ext cx="185737" cy="111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85495" y="1641549"/>
              <a:ext cx="180975" cy="443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Oval 41"/>
            <p:cNvSpPr/>
            <p:nvPr/>
          </p:nvSpPr>
          <p:spPr>
            <a:xfrm>
              <a:off x="3174780" y="2030877"/>
              <a:ext cx="185737" cy="111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3" name="Group 42"/>
          <p:cNvGrpSpPr/>
          <p:nvPr/>
        </p:nvGrpSpPr>
        <p:grpSpPr>
          <a:xfrm rot="2357986">
            <a:off x="5572812" y="1901276"/>
            <a:ext cx="194645" cy="553093"/>
            <a:chOff x="3171825" y="1589296"/>
            <a:chExt cx="194645" cy="553093"/>
          </a:xfrm>
        </p:grpSpPr>
        <p:sp>
          <p:nvSpPr>
            <p:cNvPr id="44" name="Oval 43"/>
            <p:cNvSpPr/>
            <p:nvPr/>
          </p:nvSpPr>
          <p:spPr>
            <a:xfrm>
              <a:off x="3171825" y="1589296"/>
              <a:ext cx="185737" cy="111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85495" y="1641549"/>
              <a:ext cx="180975" cy="443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Oval 45"/>
            <p:cNvSpPr/>
            <p:nvPr/>
          </p:nvSpPr>
          <p:spPr>
            <a:xfrm>
              <a:off x="3174780" y="2030877"/>
              <a:ext cx="185737" cy="111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7" name="Freeform 46"/>
          <p:cNvSpPr/>
          <p:nvPr/>
        </p:nvSpPr>
        <p:spPr>
          <a:xfrm>
            <a:off x="5378450" y="2238375"/>
            <a:ext cx="117580" cy="165100"/>
          </a:xfrm>
          <a:custGeom>
            <a:avLst/>
            <a:gdLst>
              <a:gd name="connsiteX0" fmla="*/ 3175 w 117580"/>
              <a:gd name="connsiteY0" fmla="*/ 0 h 165100"/>
              <a:gd name="connsiteX1" fmla="*/ 0 w 117580"/>
              <a:gd name="connsiteY1" fmla="*/ 15875 h 165100"/>
              <a:gd name="connsiteX2" fmla="*/ 9525 w 117580"/>
              <a:gd name="connsiteY2" fmla="*/ 104775 h 165100"/>
              <a:gd name="connsiteX3" fmla="*/ 22225 w 117580"/>
              <a:gd name="connsiteY3" fmla="*/ 133350 h 165100"/>
              <a:gd name="connsiteX4" fmla="*/ 28575 w 117580"/>
              <a:gd name="connsiteY4" fmla="*/ 146050 h 165100"/>
              <a:gd name="connsiteX5" fmla="*/ 38100 w 117580"/>
              <a:gd name="connsiteY5" fmla="*/ 149225 h 165100"/>
              <a:gd name="connsiteX6" fmla="*/ 57150 w 117580"/>
              <a:gd name="connsiteY6" fmla="*/ 152400 h 165100"/>
              <a:gd name="connsiteX7" fmla="*/ 69850 w 117580"/>
              <a:gd name="connsiteY7" fmla="*/ 158750 h 165100"/>
              <a:gd name="connsiteX8" fmla="*/ 101600 w 117580"/>
              <a:gd name="connsiteY8" fmla="*/ 165100 h 165100"/>
              <a:gd name="connsiteX9" fmla="*/ 114300 w 117580"/>
              <a:gd name="connsiteY9" fmla="*/ 161925 h 165100"/>
              <a:gd name="connsiteX10" fmla="*/ 117475 w 117580"/>
              <a:gd name="connsiteY10" fmla="*/ 142875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80" h="165100">
                <a:moveTo>
                  <a:pt x="3175" y="0"/>
                </a:moveTo>
                <a:cubicBezTo>
                  <a:pt x="2117" y="5292"/>
                  <a:pt x="0" y="10479"/>
                  <a:pt x="0" y="15875"/>
                </a:cubicBezTo>
                <a:cubicBezTo>
                  <a:pt x="0" y="45565"/>
                  <a:pt x="5348" y="75535"/>
                  <a:pt x="9525" y="104775"/>
                </a:cubicBezTo>
                <a:cubicBezTo>
                  <a:pt x="13240" y="130778"/>
                  <a:pt x="6473" y="122849"/>
                  <a:pt x="22225" y="133350"/>
                </a:cubicBezTo>
                <a:cubicBezTo>
                  <a:pt x="24342" y="137583"/>
                  <a:pt x="25228" y="142703"/>
                  <a:pt x="28575" y="146050"/>
                </a:cubicBezTo>
                <a:cubicBezTo>
                  <a:pt x="30942" y="148417"/>
                  <a:pt x="34833" y="148499"/>
                  <a:pt x="38100" y="149225"/>
                </a:cubicBezTo>
                <a:cubicBezTo>
                  <a:pt x="44384" y="150622"/>
                  <a:pt x="50800" y="151342"/>
                  <a:pt x="57150" y="152400"/>
                </a:cubicBezTo>
                <a:cubicBezTo>
                  <a:pt x="61383" y="154517"/>
                  <a:pt x="65418" y="157088"/>
                  <a:pt x="69850" y="158750"/>
                </a:cubicBezTo>
                <a:cubicBezTo>
                  <a:pt x="77428" y="161592"/>
                  <a:pt x="95016" y="164003"/>
                  <a:pt x="101600" y="165100"/>
                </a:cubicBezTo>
                <a:cubicBezTo>
                  <a:pt x="105833" y="164042"/>
                  <a:pt x="110893" y="164651"/>
                  <a:pt x="114300" y="161925"/>
                </a:cubicBezTo>
                <a:cubicBezTo>
                  <a:pt x="118479" y="158582"/>
                  <a:pt x="117475" y="147025"/>
                  <a:pt x="117475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Freeform 47"/>
          <p:cNvSpPr/>
          <p:nvPr/>
        </p:nvSpPr>
        <p:spPr>
          <a:xfrm>
            <a:off x="5845175" y="1847850"/>
            <a:ext cx="117492" cy="101600"/>
          </a:xfrm>
          <a:custGeom>
            <a:avLst/>
            <a:gdLst>
              <a:gd name="connsiteX0" fmla="*/ 0 w 117492"/>
              <a:gd name="connsiteY0" fmla="*/ 101600 h 101600"/>
              <a:gd name="connsiteX1" fmla="*/ 31750 w 117492"/>
              <a:gd name="connsiteY1" fmla="*/ 66675 h 101600"/>
              <a:gd name="connsiteX2" fmla="*/ 69850 w 117492"/>
              <a:gd name="connsiteY2" fmla="*/ 60325 h 101600"/>
              <a:gd name="connsiteX3" fmla="*/ 79375 w 117492"/>
              <a:gd name="connsiteY3" fmla="*/ 57150 h 101600"/>
              <a:gd name="connsiteX4" fmla="*/ 88900 w 117492"/>
              <a:gd name="connsiteY4" fmla="*/ 50800 h 101600"/>
              <a:gd name="connsiteX5" fmla="*/ 95250 w 117492"/>
              <a:gd name="connsiteY5" fmla="*/ 38100 h 101600"/>
              <a:gd name="connsiteX6" fmla="*/ 111125 w 117492"/>
              <a:gd name="connsiteY6" fmla="*/ 25400 h 101600"/>
              <a:gd name="connsiteX7" fmla="*/ 117475 w 117492"/>
              <a:gd name="connsiteY7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92" h="101600">
                <a:moveTo>
                  <a:pt x="0" y="101600"/>
                </a:moveTo>
                <a:cubicBezTo>
                  <a:pt x="282" y="101237"/>
                  <a:pt x="19865" y="69844"/>
                  <a:pt x="31750" y="66675"/>
                </a:cubicBezTo>
                <a:cubicBezTo>
                  <a:pt x="44190" y="63358"/>
                  <a:pt x="57636" y="64396"/>
                  <a:pt x="69850" y="60325"/>
                </a:cubicBezTo>
                <a:cubicBezTo>
                  <a:pt x="73025" y="59267"/>
                  <a:pt x="76382" y="58647"/>
                  <a:pt x="79375" y="57150"/>
                </a:cubicBezTo>
                <a:cubicBezTo>
                  <a:pt x="82788" y="55443"/>
                  <a:pt x="85725" y="52917"/>
                  <a:pt x="88900" y="50800"/>
                </a:cubicBezTo>
                <a:cubicBezTo>
                  <a:pt x="91017" y="46567"/>
                  <a:pt x="92133" y="41662"/>
                  <a:pt x="95250" y="38100"/>
                </a:cubicBezTo>
                <a:cubicBezTo>
                  <a:pt x="99712" y="33000"/>
                  <a:pt x="107239" y="30952"/>
                  <a:pt x="111125" y="25400"/>
                </a:cubicBezTo>
                <a:cubicBezTo>
                  <a:pt x="118144" y="15372"/>
                  <a:pt x="117475" y="9555"/>
                  <a:pt x="1174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Freeform 48"/>
          <p:cNvSpPr/>
          <p:nvPr/>
        </p:nvSpPr>
        <p:spPr>
          <a:xfrm>
            <a:off x="5392733" y="1704976"/>
            <a:ext cx="306655" cy="174625"/>
          </a:xfrm>
          <a:custGeom>
            <a:avLst/>
            <a:gdLst>
              <a:gd name="connsiteX0" fmla="*/ 296868 w 306655"/>
              <a:gd name="connsiteY0" fmla="*/ 107950 h 174625"/>
              <a:gd name="connsiteX1" fmla="*/ 300043 w 306655"/>
              <a:gd name="connsiteY1" fmla="*/ 47625 h 174625"/>
              <a:gd name="connsiteX2" fmla="*/ 293693 w 306655"/>
              <a:gd name="connsiteY2" fmla="*/ 38100 h 174625"/>
              <a:gd name="connsiteX3" fmla="*/ 284168 w 306655"/>
              <a:gd name="connsiteY3" fmla="*/ 34925 h 174625"/>
              <a:gd name="connsiteX4" fmla="*/ 274643 w 306655"/>
              <a:gd name="connsiteY4" fmla="*/ 28575 h 174625"/>
              <a:gd name="connsiteX5" fmla="*/ 268293 w 306655"/>
              <a:gd name="connsiteY5" fmla="*/ 19050 h 174625"/>
              <a:gd name="connsiteX6" fmla="*/ 252418 w 306655"/>
              <a:gd name="connsiteY6" fmla="*/ 12700 h 174625"/>
              <a:gd name="connsiteX7" fmla="*/ 217493 w 306655"/>
              <a:gd name="connsiteY7" fmla="*/ 6350 h 174625"/>
              <a:gd name="connsiteX8" fmla="*/ 188918 w 306655"/>
              <a:gd name="connsiteY8" fmla="*/ 0 h 174625"/>
              <a:gd name="connsiteX9" fmla="*/ 87318 w 306655"/>
              <a:gd name="connsiteY9" fmla="*/ 3175 h 174625"/>
              <a:gd name="connsiteX10" fmla="*/ 55568 w 306655"/>
              <a:gd name="connsiteY10" fmla="*/ 25400 h 174625"/>
              <a:gd name="connsiteX11" fmla="*/ 42868 w 306655"/>
              <a:gd name="connsiteY11" fmla="*/ 34925 h 174625"/>
              <a:gd name="connsiteX12" fmla="*/ 17468 w 306655"/>
              <a:gd name="connsiteY12" fmla="*/ 53975 h 174625"/>
              <a:gd name="connsiteX13" fmla="*/ 7943 w 306655"/>
              <a:gd name="connsiteY13" fmla="*/ 79375 h 174625"/>
              <a:gd name="connsiteX14" fmla="*/ 1593 w 306655"/>
              <a:gd name="connsiteY14" fmla="*/ 95250 h 174625"/>
              <a:gd name="connsiteX15" fmla="*/ 14293 w 306655"/>
              <a:gd name="connsiteY15" fmla="*/ 168275 h 174625"/>
              <a:gd name="connsiteX16" fmla="*/ 20643 w 306655"/>
              <a:gd name="connsiteY16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655" h="174625">
                <a:moveTo>
                  <a:pt x="296868" y="107950"/>
                </a:moveTo>
                <a:cubicBezTo>
                  <a:pt x="307639" y="75637"/>
                  <a:pt x="310691" y="82232"/>
                  <a:pt x="300043" y="47625"/>
                </a:cubicBezTo>
                <a:cubicBezTo>
                  <a:pt x="298921" y="43978"/>
                  <a:pt x="296673" y="40484"/>
                  <a:pt x="293693" y="38100"/>
                </a:cubicBezTo>
                <a:cubicBezTo>
                  <a:pt x="291080" y="36009"/>
                  <a:pt x="287161" y="36422"/>
                  <a:pt x="284168" y="34925"/>
                </a:cubicBezTo>
                <a:cubicBezTo>
                  <a:pt x="280755" y="33218"/>
                  <a:pt x="277818" y="30692"/>
                  <a:pt x="274643" y="28575"/>
                </a:cubicBezTo>
                <a:cubicBezTo>
                  <a:pt x="272526" y="25400"/>
                  <a:pt x="271398" y="21268"/>
                  <a:pt x="268293" y="19050"/>
                </a:cubicBezTo>
                <a:cubicBezTo>
                  <a:pt x="263655" y="15737"/>
                  <a:pt x="257825" y="14502"/>
                  <a:pt x="252418" y="12700"/>
                </a:cubicBezTo>
                <a:cubicBezTo>
                  <a:pt x="239125" y="8269"/>
                  <a:pt x="232603" y="9183"/>
                  <a:pt x="217493" y="6350"/>
                </a:cubicBezTo>
                <a:cubicBezTo>
                  <a:pt x="207903" y="4552"/>
                  <a:pt x="198443" y="2117"/>
                  <a:pt x="188918" y="0"/>
                </a:cubicBezTo>
                <a:cubicBezTo>
                  <a:pt x="155051" y="1058"/>
                  <a:pt x="121090" y="437"/>
                  <a:pt x="87318" y="3175"/>
                </a:cubicBezTo>
                <a:cubicBezTo>
                  <a:pt x="71420" y="4464"/>
                  <a:pt x="66379" y="15790"/>
                  <a:pt x="55568" y="25400"/>
                </a:cubicBezTo>
                <a:cubicBezTo>
                  <a:pt x="51613" y="28916"/>
                  <a:pt x="47271" y="31990"/>
                  <a:pt x="42868" y="34925"/>
                </a:cubicBezTo>
                <a:cubicBezTo>
                  <a:pt x="31761" y="42330"/>
                  <a:pt x="25086" y="43310"/>
                  <a:pt x="17468" y="53975"/>
                </a:cubicBezTo>
                <a:cubicBezTo>
                  <a:pt x="9349" y="65342"/>
                  <a:pt x="12098" y="66911"/>
                  <a:pt x="7943" y="79375"/>
                </a:cubicBezTo>
                <a:cubicBezTo>
                  <a:pt x="6141" y="84782"/>
                  <a:pt x="3710" y="89958"/>
                  <a:pt x="1593" y="95250"/>
                </a:cubicBezTo>
                <a:cubicBezTo>
                  <a:pt x="4992" y="163235"/>
                  <a:pt x="-10218" y="143764"/>
                  <a:pt x="14293" y="168275"/>
                </a:cubicBezTo>
                <a:lnTo>
                  <a:pt x="20643" y="1746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421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Multistate transitions in cytochrome c unfolding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70698" y="1573063"/>
            <a:ext cx="9087803" cy="2872769"/>
            <a:chOff x="239077" y="3425161"/>
            <a:chExt cx="9087803" cy="28727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9075" y="3459451"/>
              <a:ext cx="3714750" cy="28098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61923" y="5605850"/>
              <a:ext cx="1564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/>
                <a:t>Latypov et al. JMB 2006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b="3948"/>
            <a:stretch/>
          </p:blipFill>
          <p:spPr>
            <a:xfrm>
              <a:off x="239077" y="3425161"/>
              <a:ext cx="3771900" cy="287276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096000" y="5020527"/>
            <a:ext cx="414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Intermediates accumulate during the unfolding transition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6910" y="5020355"/>
            <a:ext cx="414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If different parameters are observed, unfolding traces do no longer coincide.</a:t>
            </a:r>
          </a:p>
        </p:txBody>
      </p:sp>
    </p:spTree>
    <p:extLst>
      <p:ext uri="{BB962C8B-B14F-4D97-AF65-F5344CB8AC3E}">
        <p14:creationId xmlns:p14="http://schemas.microsoft.com/office/powerpoint/2010/main" val="117631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Multi-state transition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1" y="2234248"/>
          <a:ext cx="43195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266400" progId="Equation.DSMT4">
                  <p:embed/>
                </p:oleObj>
              </mc:Choice>
              <mc:Fallback>
                <p:oleObj name="Equation" r:id="rId2" imgW="2286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1" y="2234248"/>
                        <a:ext cx="43195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5400000">
            <a:off x="3931703" y="813984"/>
            <a:ext cx="365760" cy="2514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Box 9"/>
          <p:cNvSpPr txBox="1"/>
          <p:nvPr/>
        </p:nvSpPr>
        <p:spPr>
          <a:xfrm>
            <a:off x="2857542" y="1469014"/>
            <a:ext cx="24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unfolding intermediates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626552" y="3382809"/>
          <a:ext cx="5208588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660240" progId="Equation.DSMT4">
                  <p:embed/>
                </p:oleObj>
              </mc:Choice>
              <mc:Fallback>
                <p:oleObj name="Equation" r:id="rId4" imgW="27558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6552" y="3382809"/>
                        <a:ext cx="5208588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248948" y="3736024"/>
          <a:ext cx="29527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431640" progId="Equation.DSMT4">
                  <p:embed/>
                </p:oleObj>
              </mc:Choice>
              <mc:Fallback>
                <p:oleObj name="Equation" r:id="rId6" imgW="156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8948" y="3736024"/>
                        <a:ext cx="2952750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05676" y="4881276"/>
          <a:ext cx="11763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419040" progId="Equation.DSMT4">
                  <p:embed/>
                </p:oleObj>
              </mc:Choice>
              <mc:Fallback>
                <p:oleObj name="Equation" r:id="rId8" imgW="622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05676" y="4881276"/>
                        <a:ext cx="1176337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001548" y="4905375"/>
          <a:ext cx="12001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419040" progId="Equation.DSMT4">
                  <p:embed/>
                </p:oleObj>
              </mc:Choice>
              <mc:Fallback>
                <p:oleObj name="Equation" r:id="rId10" imgW="63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01548" y="4905375"/>
                        <a:ext cx="120015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96100" y="1726416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apparent stability, eludicated by summing the individual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944667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Denaturation with chemical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84833"/>
            <a:ext cx="4787900" cy="447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>
                <a:solidFill>
                  <a:schemeClr val="accent1"/>
                </a:solidFill>
              </a:rPr>
              <a:t>Molecular mechanism </a:t>
            </a:r>
            <a:r>
              <a:rPr lang="de-CH"/>
              <a:t>of denaturant action:</a:t>
            </a:r>
          </a:p>
          <a:p>
            <a:pPr marL="0" indent="0">
              <a:buNone/>
            </a:pPr>
            <a:endParaRPr lang="de-CH"/>
          </a:p>
          <a:p>
            <a:pPr marL="355600" indent="-355600">
              <a:buFont typeface="+mj-lt"/>
              <a:buAutoNum type="arabicPeriod"/>
            </a:pPr>
            <a:r>
              <a:rPr lang="de-CH"/>
              <a:t>Direct effect:</a:t>
            </a:r>
          </a:p>
          <a:p>
            <a:pPr marL="400050" lvl="1" indent="0">
              <a:buNone/>
            </a:pPr>
            <a:r>
              <a:rPr lang="de-CH"/>
              <a:t>H-bonding to polar groups, mostly the protein backbone, thereby competing with internal H-bonds</a:t>
            </a:r>
          </a:p>
          <a:p>
            <a:pPr marL="400050" lvl="1" indent="0">
              <a:buNone/>
            </a:pPr>
            <a:r>
              <a:rPr lang="de-CH"/>
              <a:t>If charged: Interaction with ionic groups</a:t>
            </a:r>
          </a:p>
          <a:p>
            <a:pPr marL="400050" lvl="1" indent="0">
              <a:buNone/>
            </a:pPr>
            <a:endParaRPr lang="de-CH"/>
          </a:p>
          <a:p>
            <a:pPr>
              <a:buFont typeface="+mj-lt"/>
              <a:buAutoNum type="arabicPeriod"/>
            </a:pPr>
            <a:r>
              <a:rPr lang="de-CH"/>
              <a:t>Indirect effect:</a:t>
            </a:r>
          </a:p>
          <a:p>
            <a:pPr marL="400050" lvl="1" indent="0">
              <a:buNone/>
            </a:pPr>
            <a:r>
              <a:rPr lang="de-CH"/>
              <a:t>Alteration of water structure and thus diminishment of the hydrophobic effect</a:t>
            </a:r>
          </a:p>
          <a:p>
            <a:pPr marL="400050" lvl="1" indent="0">
              <a:buNone/>
            </a:pPr>
            <a:r>
              <a:rPr lang="de-CH"/>
              <a:t>Facilitation of the exposure of hydrophobic groups.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 descr="File:Guanidinium chloride V.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2" y="1988648"/>
            <a:ext cx="19909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le:Harnstoff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98" y="4339591"/>
            <a:ext cx="1600493" cy="9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7438" y="3280562"/>
            <a:ext cx="1542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/>
              <a:t>guanidinium </a:t>
            </a:r>
          </a:p>
          <a:p>
            <a:pPr algn="ctr"/>
            <a:r>
              <a:rPr lang="de-CH" sz="2000"/>
              <a:t>chloride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7265" y="5356926"/>
            <a:ext cx="657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/>
              <a:t>urea</a:t>
            </a:r>
          </a:p>
        </p:txBody>
      </p:sp>
    </p:spTree>
    <p:extLst>
      <p:ext uri="{BB962C8B-B14F-4D97-AF65-F5344CB8AC3E}">
        <p14:creationId xmlns:p14="http://schemas.microsoft.com/office/powerpoint/2010/main" val="265233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Protein denaturation with denaturants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85182" y="2909618"/>
          <a:ext cx="35274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253800" progId="Equation.DSMT4">
                  <p:embed/>
                </p:oleObj>
              </mc:Choice>
              <mc:Fallback>
                <p:oleObj name="Equation" r:id="rId2" imgW="1866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5182" y="2909618"/>
                        <a:ext cx="35274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1" y="1584833"/>
            <a:ext cx="3827463" cy="955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/>
              <a:t>The </a:t>
            </a:r>
            <a:r>
              <a:rPr lang="de-CH" b="1">
                <a:solidFill>
                  <a:schemeClr val="accent1"/>
                </a:solidFill>
              </a:rPr>
              <a:t>effect of denaturants </a:t>
            </a:r>
            <a:r>
              <a:rPr lang="de-CH"/>
              <a:t>on the free energy is linear (empirical finding)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81200" y="4238084"/>
            <a:ext cx="3735388" cy="1286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/>
              <a:t>The </a:t>
            </a:r>
            <a:r>
              <a:rPr lang="de-CH" b="1">
                <a:solidFill>
                  <a:schemeClr val="accent1"/>
                </a:solidFill>
              </a:rPr>
              <a:t>free energy of unfolding </a:t>
            </a:r>
            <a:r>
              <a:rPr lang="de-CH"/>
              <a:t>can thus be determined by an extrapolation to </a:t>
            </a:r>
            <a:r>
              <a:rPr lang="de-CH" b="1">
                <a:solidFill>
                  <a:schemeClr val="accent1"/>
                </a:solidFill>
              </a:rPr>
              <a:t>0 M denaturant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25887"/>
            <a:ext cx="3355182" cy="2327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373" y="1340867"/>
            <a:ext cx="39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Example: Chymotrypsin inhibitor 2 (CI2)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080" y="4012866"/>
            <a:ext cx="3212102" cy="223889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083300" y="6311900"/>
            <a:ext cx="1270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6501" y="2743201"/>
            <a:ext cx="3730087" cy="787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791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Absorption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584833"/>
            <a:ext cx="3876805" cy="4645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>
                <a:solidFill>
                  <a:schemeClr val="accent1"/>
                </a:solidFill>
              </a:rPr>
              <a:t>Definition of light absorption:</a:t>
            </a:r>
          </a:p>
          <a:p>
            <a:pPr marL="0" indent="0">
              <a:buNone/>
            </a:pPr>
            <a:r>
              <a:rPr lang="de-CH"/>
              <a:t>a photon of energy 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is absorbed by a molecule: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 b="1">
                <a:solidFill>
                  <a:schemeClr val="accent1"/>
                </a:solidFill>
              </a:rPr>
              <a:t>Fate of the excited state</a:t>
            </a:r>
            <a:r>
              <a:rPr lang="de-CH"/>
              <a:t>:</a:t>
            </a:r>
          </a:p>
          <a:p>
            <a:pPr lvl="1"/>
            <a:r>
              <a:rPr lang="de-CH"/>
              <a:t>internal conversion: heat</a:t>
            </a:r>
          </a:p>
          <a:p>
            <a:pPr lvl="1"/>
            <a:r>
              <a:rPr lang="de-CH"/>
              <a:t>emission of a photon: </a:t>
            </a:r>
            <a:r>
              <a:rPr lang="de-CH" b="1">
                <a:solidFill>
                  <a:schemeClr val="accent1"/>
                </a:solidFill>
              </a:rPr>
              <a:t>fluroescence</a:t>
            </a:r>
            <a:r>
              <a:rPr lang="de-CH"/>
              <a:t>, </a:t>
            </a:r>
            <a:r>
              <a:rPr lang="de-CH" b="1">
                <a:solidFill>
                  <a:schemeClr val="accent1"/>
                </a:solidFill>
              </a:rPr>
              <a:t>phosophorescence</a:t>
            </a:r>
          </a:p>
          <a:p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40645" y="1856340"/>
          <a:ext cx="1222374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393480" progId="Equation.DSMT4">
                  <p:embed/>
                </p:oleObj>
              </mc:Choice>
              <mc:Fallback>
                <p:oleObj name="Equation" r:id="rId2" imgW="78732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0645" y="1856340"/>
                        <a:ext cx="1222374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68351" y="1568202"/>
            <a:ext cx="219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Jablonski diagram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719736" y="5634521"/>
            <a:ext cx="618565" cy="896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19736" y="3276803"/>
            <a:ext cx="618565" cy="896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19732" y="5449853"/>
            <a:ext cx="618565" cy="896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719733" y="5269671"/>
            <a:ext cx="618565" cy="896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12247" y="545881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2247" y="310948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S1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29012" y="2879374"/>
            <a:ext cx="0" cy="275124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38296" y="3109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36225" y="291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36225" y="2694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2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23874" y="3096618"/>
            <a:ext cx="618565" cy="896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719732" y="2907471"/>
            <a:ext cx="618565" cy="896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36225" y="5458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34154" y="5261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34154" y="5044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2</a:t>
            </a:r>
          </a:p>
        </p:txBody>
      </p:sp>
      <p:sp>
        <p:nvSpPr>
          <p:cNvPr id="49" name="Freeform 48"/>
          <p:cNvSpPr/>
          <p:nvPr/>
        </p:nvSpPr>
        <p:spPr>
          <a:xfrm>
            <a:off x="7143101" y="2913222"/>
            <a:ext cx="133582" cy="371475"/>
          </a:xfrm>
          <a:custGeom>
            <a:avLst/>
            <a:gdLst>
              <a:gd name="connsiteX0" fmla="*/ 28640 w 133582"/>
              <a:gd name="connsiteY0" fmla="*/ 0 h 371475"/>
              <a:gd name="connsiteX1" fmla="*/ 114365 w 133582"/>
              <a:gd name="connsiteY1" fmla="*/ 95250 h 371475"/>
              <a:gd name="connsiteX2" fmla="*/ 65 w 133582"/>
              <a:gd name="connsiteY2" fmla="*/ 161925 h 371475"/>
              <a:gd name="connsiteX3" fmla="*/ 133415 w 133582"/>
              <a:gd name="connsiteY3" fmla="*/ 247650 h 371475"/>
              <a:gd name="connsiteX4" fmla="*/ 28640 w 133582"/>
              <a:gd name="connsiteY4" fmla="*/ 304800 h 371475"/>
              <a:gd name="connsiteX5" fmla="*/ 66740 w 133582"/>
              <a:gd name="connsiteY5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82" h="371475">
                <a:moveTo>
                  <a:pt x="28640" y="0"/>
                </a:moveTo>
                <a:cubicBezTo>
                  <a:pt x="73883" y="34131"/>
                  <a:pt x="119127" y="68263"/>
                  <a:pt x="114365" y="95250"/>
                </a:cubicBezTo>
                <a:cubicBezTo>
                  <a:pt x="109603" y="122237"/>
                  <a:pt x="-3110" y="136525"/>
                  <a:pt x="65" y="161925"/>
                </a:cubicBezTo>
                <a:cubicBezTo>
                  <a:pt x="3240" y="187325"/>
                  <a:pt x="128653" y="223838"/>
                  <a:pt x="133415" y="247650"/>
                </a:cubicBezTo>
                <a:cubicBezTo>
                  <a:pt x="138177" y="271462"/>
                  <a:pt x="39752" y="284163"/>
                  <a:pt x="28640" y="304800"/>
                </a:cubicBezTo>
                <a:cubicBezTo>
                  <a:pt x="17528" y="325437"/>
                  <a:pt x="42134" y="348456"/>
                  <a:pt x="66740" y="37147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Freeform 49"/>
          <p:cNvSpPr/>
          <p:nvPr/>
        </p:nvSpPr>
        <p:spPr>
          <a:xfrm rot="186950">
            <a:off x="6743311" y="3301075"/>
            <a:ext cx="163920" cy="2331002"/>
          </a:xfrm>
          <a:custGeom>
            <a:avLst/>
            <a:gdLst>
              <a:gd name="connsiteX0" fmla="*/ 19127 w 171542"/>
              <a:gd name="connsiteY0" fmla="*/ 0 h 2295525"/>
              <a:gd name="connsiteX1" fmla="*/ 95327 w 171542"/>
              <a:gd name="connsiteY1" fmla="*/ 123825 h 2295525"/>
              <a:gd name="connsiteX2" fmla="*/ 77 w 171542"/>
              <a:gd name="connsiteY2" fmla="*/ 257175 h 2295525"/>
              <a:gd name="connsiteX3" fmla="*/ 114377 w 171542"/>
              <a:gd name="connsiteY3" fmla="*/ 381000 h 2295525"/>
              <a:gd name="connsiteX4" fmla="*/ 19127 w 171542"/>
              <a:gd name="connsiteY4" fmla="*/ 533400 h 2295525"/>
              <a:gd name="connsiteX5" fmla="*/ 152477 w 171542"/>
              <a:gd name="connsiteY5" fmla="*/ 676275 h 2295525"/>
              <a:gd name="connsiteX6" fmla="*/ 19127 w 171542"/>
              <a:gd name="connsiteY6" fmla="*/ 828675 h 2295525"/>
              <a:gd name="connsiteX7" fmla="*/ 162002 w 171542"/>
              <a:gd name="connsiteY7" fmla="*/ 971550 h 2295525"/>
              <a:gd name="connsiteX8" fmla="*/ 47702 w 171542"/>
              <a:gd name="connsiteY8" fmla="*/ 1095375 h 2295525"/>
              <a:gd name="connsiteX9" fmla="*/ 171527 w 171542"/>
              <a:gd name="connsiteY9" fmla="*/ 1219200 h 2295525"/>
              <a:gd name="connsiteX10" fmla="*/ 38177 w 171542"/>
              <a:gd name="connsiteY10" fmla="*/ 1362075 h 2295525"/>
              <a:gd name="connsiteX11" fmla="*/ 171527 w 171542"/>
              <a:gd name="connsiteY11" fmla="*/ 1514475 h 2295525"/>
              <a:gd name="connsiteX12" fmla="*/ 47702 w 171542"/>
              <a:gd name="connsiteY12" fmla="*/ 1619250 h 2295525"/>
              <a:gd name="connsiteX13" fmla="*/ 162002 w 171542"/>
              <a:gd name="connsiteY13" fmla="*/ 1752600 h 2295525"/>
              <a:gd name="connsiteX14" fmla="*/ 47702 w 171542"/>
              <a:gd name="connsiteY14" fmla="*/ 1885950 h 2295525"/>
              <a:gd name="connsiteX15" fmla="*/ 162002 w 171542"/>
              <a:gd name="connsiteY15" fmla="*/ 2000250 h 2295525"/>
              <a:gd name="connsiteX16" fmla="*/ 47702 w 171542"/>
              <a:gd name="connsiteY16" fmla="*/ 2124075 h 2295525"/>
              <a:gd name="connsiteX17" fmla="*/ 142952 w 171542"/>
              <a:gd name="connsiteY17" fmla="*/ 2247900 h 2295525"/>
              <a:gd name="connsiteX18" fmla="*/ 104852 w 171542"/>
              <a:gd name="connsiteY18" fmla="*/ 2295525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542" h="2295525">
                <a:moveTo>
                  <a:pt x="19127" y="0"/>
                </a:moveTo>
                <a:cubicBezTo>
                  <a:pt x="58814" y="40481"/>
                  <a:pt x="98502" y="80963"/>
                  <a:pt x="95327" y="123825"/>
                </a:cubicBezTo>
                <a:cubicBezTo>
                  <a:pt x="92152" y="166687"/>
                  <a:pt x="-3098" y="214313"/>
                  <a:pt x="77" y="257175"/>
                </a:cubicBezTo>
                <a:cubicBezTo>
                  <a:pt x="3252" y="300037"/>
                  <a:pt x="111202" y="334963"/>
                  <a:pt x="114377" y="381000"/>
                </a:cubicBezTo>
                <a:cubicBezTo>
                  <a:pt x="117552" y="427037"/>
                  <a:pt x="12777" y="484187"/>
                  <a:pt x="19127" y="533400"/>
                </a:cubicBezTo>
                <a:cubicBezTo>
                  <a:pt x="25477" y="582613"/>
                  <a:pt x="152477" y="627063"/>
                  <a:pt x="152477" y="676275"/>
                </a:cubicBezTo>
                <a:cubicBezTo>
                  <a:pt x="152477" y="725487"/>
                  <a:pt x="17540" y="779463"/>
                  <a:pt x="19127" y="828675"/>
                </a:cubicBezTo>
                <a:cubicBezTo>
                  <a:pt x="20714" y="877887"/>
                  <a:pt x="157240" y="927100"/>
                  <a:pt x="162002" y="971550"/>
                </a:cubicBezTo>
                <a:cubicBezTo>
                  <a:pt x="166765" y="1016000"/>
                  <a:pt x="46115" y="1054100"/>
                  <a:pt x="47702" y="1095375"/>
                </a:cubicBezTo>
                <a:cubicBezTo>
                  <a:pt x="49289" y="1136650"/>
                  <a:pt x="173115" y="1174750"/>
                  <a:pt x="171527" y="1219200"/>
                </a:cubicBezTo>
                <a:cubicBezTo>
                  <a:pt x="169940" y="1263650"/>
                  <a:pt x="38177" y="1312863"/>
                  <a:pt x="38177" y="1362075"/>
                </a:cubicBezTo>
                <a:cubicBezTo>
                  <a:pt x="38177" y="1411287"/>
                  <a:pt x="169940" y="1471613"/>
                  <a:pt x="171527" y="1514475"/>
                </a:cubicBezTo>
                <a:cubicBezTo>
                  <a:pt x="173114" y="1557337"/>
                  <a:pt x="49289" y="1579563"/>
                  <a:pt x="47702" y="1619250"/>
                </a:cubicBezTo>
                <a:cubicBezTo>
                  <a:pt x="46115" y="1658937"/>
                  <a:pt x="162002" y="1708150"/>
                  <a:pt x="162002" y="1752600"/>
                </a:cubicBezTo>
                <a:cubicBezTo>
                  <a:pt x="162002" y="1797050"/>
                  <a:pt x="47702" y="1844675"/>
                  <a:pt x="47702" y="1885950"/>
                </a:cubicBezTo>
                <a:cubicBezTo>
                  <a:pt x="47702" y="1927225"/>
                  <a:pt x="162002" y="1960563"/>
                  <a:pt x="162002" y="2000250"/>
                </a:cubicBezTo>
                <a:cubicBezTo>
                  <a:pt x="162002" y="2039937"/>
                  <a:pt x="50877" y="2082800"/>
                  <a:pt x="47702" y="2124075"/>
                </a:cubicBezTo>
                <a:cubicBezTo>
                  <a:pt x="44527" y="2165350"/>
                  <a:pt x="133427" y="2219325"/>
                  <a:pt x="142952" y="2247900"/>
                </a:cubicBezTo>
                <a:cubicBezTo>
                  <a:pt x="152477" y="2276475"/>
                  <a:pt x="128664" y="2286000"/>
                  <a:pt x="104852" y="2295525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209892" y="3276803"/>
            <a:ext cx="0" cy="2001833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657862" y="3709441"/>
            <a:ext cx="618565" cy="896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250373" y="354212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T1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76422" y="3542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74351" y="3344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74351" y="31273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2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8662000" y="3529256"/>
            <a:ext cx="618565" cy="896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657858" y="3340109"/>
            <a:ext cx="618565" cy="896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7595180" y="3182217"/>
            <a:ext cx="1009650" cy="154065"/>
          </a:xfrm>
          <a:custGeom>
            <a:avLst/>
            <a:gdLst>
              <a:gd name="connsiteX0" fmla="*/ 0 w 1009650"/>
              <a:gd name="connsiteY0" fmla="*/ 87333 h 154065"/>
              <a:gd name="connsiteX1" fmla="*/ 114300 w 1009650"/>
              <a:gd name="connsiteY1" fmla="*/ 1608 h 154065"/>
              <a:gd name="connsiteX2" fmla="*/ 209550 w 1009650"/>
              <a:gd name="connsiteY2" fmla="*/ 154008 h 154065"/>
              <a:gd name="connsiteX3" fmla="*/ 323850 w 1009650"/>
              <a:gd name="connsiteY3" fmla="*/ 1608 h 154065"/>
              <a:gd name="connsiteX4" fmla="*/ 457200 w 1009650"/>
              <a:gd name="connsiteY4" fmla="*/ 144483 h 154065"/>
              <a:gd name="connsiteX5" fmla="*/ 542925 w 1009650"/>
              <a:gd name="connsiteY5" fmla="*/ 1608 h 154065"/>
              <a:gd name="connsiteX6" fmla="*/ 685800 w 1009650"/>
              <a:gd name="connsiteY6" fmla="*/ 154008 h 154065"/>
              <a:gd name="connsiteX7" fmla="*/ 771525 w 1009650"/>
              <a:gd name="connsiteY7" fmla="*/ 20658 h 154065"/>
              <a:gd name="connsiteX8" fmla="*/ 866775 w 1009650"/>
              <a:gd name="connsiteY8" fmla="*/ 106383 h 154065"/>
              <a:gd name="connsiteX9" fmla="*/ 1009650 w 1009650"/>
              <a:gd name="connsiteY9" fmla="*/ 77808 h 15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650" h="154065">
                <a:moveTo>
                  <a:pt x="0" y="87333"/>
                </a:moveTo>
                <a:cubicBezTo>
                  <a:pt x="39687" y="38914"/>
                  <a:pt x="79375" y="-9505"/>
                  <a:pt x="114300" y="1608"/>
                </a:cubicBezTo>
                <a:cubicBezTo>
                  <a:pt x="149225" y="12720"/>
                  <a:pt x="174625" y="154008"/>
                  <a:pt x="209550" y="154008"/>
                </a:cubicBezTo>
                <a:cubicBezTo>
                  <a:pt x="244475" y="154008"/>
                  <a:pt x="282575" y="3195"/>
                  <a:pt x="323850" y="1608"/>
                </a:cubicBezTo>
                <a:cubicBezTo>
                  <a:pt x="365125" y="21"/>
                  <a:pt x="420688" y="144483"/>
                  <a:pt x="457200" y="144483"/>
                </a:cubicBezTo>
                <a:cubicBezTo>
                  <a:pt x="493712" y="144483"/>
                  <a:pt x="504825" y="20"/>
                  <a:pt x="542925" y="1608"/>
                </a:cubicBezTo>
                <a:cubicBezTo>
                  <a:pt x="581025" y="3196"/>
                  <a:pt x="647700" y="150833"/>
                  <a:pt x="685800" y="154008"/>
                </a:cubicBezTo>
                <a:cubicBezTo>
                  <a:pt x="723900" y="157183"/>
                  <a:pt x="741362" y="28596"/>
                  <a:pt x="771525" y="20658"/>
                </a:cubicBezTo>
                <a:cubicBezTo>
                  <a:pt x="801688" y="12720"/>
                  <a:pt x="827088" y="96858"/>
                  <a:pt x="866775" y="106383"/>
                </a:cubicBezTo>
                <a:cubicBezTo>
                  <a:pt x="906463" y="115908"/>
                  <a:pt x="958056" y="96858"/>
                  <a:pt x="1009650" y="77808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TextBox 59"/>
          <p:cNvSpPr txBox="1"/>
          <p:nvPr/>
        </p:nvSpPr>
        <p:spPr>
          <a:xfrm>
            <a:off x="7758320" y="2308906"/>
            <a:ext cx="166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Intersystem crossing</a:t>
            </a:r>
          </a:p>
        </p:txBody>
      </p:sp>
      <p:sp>
        <p:nvSpPr>
          <p:cNvPr id="61" name="Freeform 60"/>
          <p:cNvSpPr/>
          <p:nvPr/>
        </p:nvSpPr>
        <p:spPr>
          <a:xfrm>
            <a:off x="8736698" y="3310941"/>
            <a:ext cx="133582" cy="371475"/>
          </a:xfrm>
          <a:custGeom>
            <a:avLst/>
            <a:gdLst>
              <a:gd name="connsiteX0" fmla="*/ 28640 w 133582"/>
              <a:gd name="connsiteY0" fmla="*/ 0 h 371475"/>
              <a:gd name="connsiteX1" fmla="*/ 114365 w 133582"/>
              <a:gd name="connsiteY1" fmla="*/ 95250 h 371475"/>
              <a:gd name="connsiteX2" fmla="*/ 65 w 133582"/>
              <a:gd name="connsiteY2" fmla="*/ 161925 h 371475"/>
              <a:gd name="connsiteX3" fmla="*/ 133415 w 133582"/>
              <a:gd name="connsiteY3" fmla="*/ 247650 h 371475"/>
              <a:gd name="connsiteX4" fmla="*/ 28640 w 133582"/>
              <a:gd name="connsiteY4" fmla="*/ 304800 h 371475"/>
              <a:gd name="connsiteX5" fmla="*/ 66740 w 133582"/>
              <a:gd name="connsiteY5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82" h="371475">
                <a:moveTo>
                  <a:pt x="28640" y="0"/>
                </a:moveTo>
                <a:cubicBezTo>
                  <a:pt x="73883" y="34131"/>
                  <a:pt x="119127" y="68263"/>
                  <a:pt x="114365" y="95250"/>
                </a:cubicBezTo>
                <a:cubicBezTo>
                  <a:pt x="109603" y="122237"/>
                  <a:pt x="-3110" y="136525"/>
                  <a:pt x="65" y="161925"/>
                </a:cubicBezTo>
                <a:cubicBezTo>
                  <a:pt x="3240" y="187325"/>
                  <a:pt x="128653" y="223838"/>
                  <a:pt x="133415" y="247650"/>
                </a:cubicBezTo>
                <a:cubicBezTo>
                  <a:pt x="138177" y="271462"/>
                  <a:pt x="39752" y="284163"/>
                  <a:pt x="28640" y="304800"/>
                </a:cubicBezTo>
                <a:cubicBezTo>
                  <a:pt x="17528" y="325437"/>
                  <a:pt x="42134" y="348456"/>
                  <a:pt x="66740" y="37147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7276683" y="3726789"/>
            <a:ext cx="1526806" cy="1551846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3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Sensitivity to denaturant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7 - Protein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57850" y="1639268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>
                <a:latin typeface="Symbol" panose="05050102010706020507" pitchFamily="18" charset="2"/>
              </a:rPr>
              <a:t>D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CH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de-CH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 kJ/mol,    m = </a:t>
            </a:r>
            <a:r>
              <a:rPr lang="de-CH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 kJ/mol/M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8325" y="2008600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>
                <a:latin typeface="Symbol" panose="05050102010706020507" pitchFamily="18" charset="2"/>
              </a:rPr>
              <a:t>D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CH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de-CH">
                <a:latin typeface="Times New Roman" panose="02020603050405020304" pitchFamily="18" charset="0"/>
                <a:cs typeface="Times New Roman" panose="02020603050405020304" pitchFamily="18" charset="0"/>
              </a:rPr>
              <a:t>26.5 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kJ/mol, m = </a:t>
            </a:r>
            <a:r>
              <a:rPr lang="de-CH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kJ/mol/M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377932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>
                <a:latin typeface="Symbol" panose="05050102010706020507" pitchFamily="18" charset="2"/>
              </a:rPr>
              <a:t>D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CH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de-CH">
                <a:latin typeface="Times New Roman" panose="02020603050405020304" pitchFamily="18" charset="0"/>
                <a:cs typeface="Times New Roman" panose="02020603050405020304" pitchFamily="18" charset="0"/>
              </a:rPr>
              <a:t>13.1 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kJ/mol, m = </a:t>
            </a:r>
            <a:r>
              <a:rPr lang="de-CH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de-CH" i="1">
                <a:latin typeface="Times New Roman" panose="02020603050405020304" pitchFamily="18" charset="0"/>
                <a:cs typeface="Times New Roman" panose="02020603050405020304" pitchFamily="18" charset="0"/>
              </a:rPr>
              <a:t>kJ/mol/M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5353050" y="2562598"/>
            <a:ext cx="285750" cy="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53051" y="2193266"/>
            <a:ext cx="266701" cy="452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53050" y="1823934"/>
            <a:ext cx="266700" cy="39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7450" y="1104813"/>
            <a:ext cx="308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simulated unfolding curves</a:t>
            </a:r>
            <a:endParaRPr lang="de-CH" sz="1200"/>
          </a:p>
        </p:txBody>
      </p:sp>
      <p:sp>
        <p:nvSpPr>
          <p:cNvPr id="37" name="TextBox 36"/>
          <p:cNvSpPr txBox="1"/>
          <p:nvPr/>
        </p:nvSpPr>
        <p:spPr>
          <a:xfrm>
            <a:off x="5280576" y="1131486"/>
            <a:ext cx="3089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accent1"/>
                </a:solidFill>
              </a:rPr>
              <a:t>Parameters</a:t>
            </a:r>
            <a:endParaRPr lang="de-CH" b="1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6352" y="3407539"/>
            <a:ext cx="4444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b="1">
                <a:solidFill>
                  <a:schemeClr val="accent1"/>
                </a:solidFill>
              </a:rPr>
              <a:t>molecular meaning </a:t>
            </a:r>
            <a:r>
              <a:rPr lang="de-CH" sz="2000"/>
              <a:t>of m-value: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CH" sz="2000"/>
              <a:t>proportional of buried ASA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CH" sz="2000"/>
              <a:t>proteins with large hydrophobic core exhibit high m-value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CH" sz="2000"/>
              <a:t>the higher the m-value the stronger the dependence of a folding transition to denaturant (steepness)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de-CH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4DC00-3C3D-46B4-BC68-0B1EB826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92" y="1143000"/>
            <a:ext cx="3318028" cy="51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M-values are proportional to change in ASA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8-Two state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462"/>
          <a:stretch/>
        </p:blipFill>
        <p:spPr>
          <a:xfrm>
            <a:off x="2119313" y="1465263"/>
            <a:ext cx="2335707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052" y="3894930"/>
            <a:ext cx="2110428" cy="211290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1" y="1377950"/>
            <a:ext cx="5572765" cy="194310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CH" b="1">
                <a:solidFill>
                  <a:schemeClr val="accent1"/>
                </a:solidFill>
              </a:rPr>
              <a:t>Calculating ASA</a:t>
            </a:r>
          </a:p>
          <a:p>
            <a:pPr>
              <a:spcAft>
                <a:spcPts val="1200"/>
              </a:spcAft>
            </a:pPr>
            <a:r>
              <a:rPr lang="de-CH"/>
              <a:t>a water-sized sphere is rolled across the chemical structure keeping VdW radii</a:t>
            </a:r>
          </a:p>
          <a:p>
            <a:pPr>
              <a:spcAft>
                <a:spcPts val="1200"/>
              </a:spcAft>
            </a:pPr>
            <a:r>
              <a:rPr lang="de-CH"/>
              <a:t>the accessible surface corresponds to the ASA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555999"/>
            <a:ext cx="5505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b="1">
                <a:solidFill>
                  <a:schemeClr val="accent1"/>
                </a:solidFill>
              </a:rPr>
              <a:t>molecular meaning </a:t>
            </a:r>
            <a:r>
              <a:rPr lang="de-CH" sz="2000"/>
              <a:t>of m-value: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CH" sz="2000"/>
              <a:t>proportional to change in ASA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CH" sz="2000"/>
              <a:t>proteins with large hydrophobic core exhibit high m-value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CH" sz="2000"/>
              <a:t>the higher the m-value the stronger the dependence of a folding transition to denaturant (steepness)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de-CH" sz="2000"/>
          </a:p>
        </p:txBody>
      </p:sp>
    </p:spTree>
    <p:extLst>
      <p:ext uri="{BB962C8B-B14F-4D97-AF65-F5344CB8AC3E}">
        <p14:creationId xmlns:p14="http://schemas.microsoft.com/office/powerpoint/2010/main" val="39800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Part II: Emission spectroscopy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5481" y="1731523"/>
            <a:ext cx="461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Emission from a singlet state: </a:t>
            </a:r>
          </a:p>
          <a:p>
            <a:r>
              <a:rPr lang="de-CH" sz="2000" b="1">
                <a:solidFill>
                  <a:schemeClr val="accent1"/>
                </a:solidFill>
              </a:rPr>
              <a:t>Fluorescence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0662" y="465992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|spin| = 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78095" y="3213396"/>
            <a:ext cx="3541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/>
              <a:t>from a triplet state: </a:t>
            </a:r>
          </a:p>
          <a:p>
            <a:r>
              <a:rPr lang="de-CH" sz="2000" b="1">
                <a:solidFill>
                  <a:schemeClr val="accent1"/>
                </a:solidFill>
              </a:rPr>
              <a:t>Phosphorescence</a:t>
            </a:r>
          </a:p>
          <a:p>
            <a:r>
              <a:rPr lang="de-CH" sz="200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/>
              <a:t>excitation into triplet requires spin-change in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/>
              <a:t>similarly, emission from a triplet state requires spin change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17848" y="46599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|spin| =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40288" y="577158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-1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72611" y="51235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+1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27720" y="50905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865133" y="5111405"/>
            <a:ext cx="1031831" cy="356048"/>
            <a:chOff x="7620000" y="2275645"/>
            <a:chExt cx="1031831" cy="356048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7620000" y="2288929"/>
              <a:ext cx="393526" cy="342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8258305" y="2275645"/>
              <a:ext cx="393526" cy="342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7793238" y="2371838"/>
              <a:ext cx="121085" cy="134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Oval 53"/>
            <p:cNvSpPr/>
            <p:nvPr/>
          </p:nvSpPr>
          <p:spPr>
            <a:xfrm>
              <a:off x="8394525" y="2393037"/>
              <a:ext cx="121085" cy="134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212967" y="5832723"/>
            <a:ext cx="1031831" cy="356048"/>
            <a:chOff x="7741084" y="5244381"/>
            <a:chExt cx="1031831" cy="356048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7741084" y="5257665"/>
              <a:ext cx="393526" cy="342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8379389" y="5244381"/>
              <a:ext cx="393526" cy="342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7914322" y="5340574"/>
              <a:ext cx="121085" cy="134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6" name="Oval 65"/>
            <p:cNvSpPr/>
            <p:nvPr/>
          </p:nvSpPr>
          <p:spPr>
            <a:xfrm>
              <a:off x="8515609" y="5361773"/>
              <a:ext cx="121085" cy="134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090173" y="5101666"/>
            <a:ext cx="979050" cy="372313"/>
            <a:chOff x="7733323" y="4098452"/>
            <a:chExt cx="979050" cy="372313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8318847" y="4098452"/>
              <a:ext cx="393526" cy="342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8474117" y="4215844"/>
              <a:ext cx="121085" cy="134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7733323" y="4128001"/>
              <a:ext cx="393526" cy="342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888593" y="4245393"/>
              <a:ext cx="121085" cy="134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D328BF-E32B-4DDB-94C4-AD19AF7BE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68" y="2471729"/>
            <a:ext cx="4629878" cy="203648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39A009-29A5-499F-A4BC-23AEF2EBBF17}"/>
              </a:ext>
            </a:extLst>
          </p:cNvPr>
          <p:cNvCxnSpPr>
            <a:cxnSpLocks/>
          </p:cNvCxnSpPr>
          <p:nvPr/>
        </p:nvCxnSpPr>
        <p:spPr>
          <a:xfrm>
            <a:off x="9693866" y="2003461"/>
            <a:ext cx="87132" cy="4185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7AD815C-A3DA-446C-8384-5037EF1CA658}"/>
              </a:ext>
            </a:extLst>
          </p:cNvPr>
          <p:cNvSpPr txBox="1"/>
          <p:nvPr/>
        </p:nvSpPr>
        <p:spPr>
          <a:xfrm>
            <a:off x="10632565" y="547099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0237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Lifetimes of excited states and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370" y="1885457"/>
            <a:ext cx="3949430" cy="4238096"/>
          </a:xfrm>
        </p:spPr>
        <p:txBody>
          <a:bodyPr/>
          <a:lstStyle/>
          <a:p>
            <a:pPr marL="0" indent="0">
              <a:buNone/>
            </a:pPr>
            <a:r>
              <a:rPr lang="de-CH" b="1">
                <a:solidFill>
                  <a:schemeClr val="accent1"/>
                </a:solidFill>
              </a:rPr>
              <a:t>Absorption</a:t>
            </a:r>
          </a:p>
          <a:p>
            <a:pPr marL="0" indent="0">
              <a:buNone/>
            </a:pPr>
            <a:r>
              <a:rPr lang="de-CH"/>
              <a:t>time: 10</a:t>
            </a:r>
            <a:r>
              <a:rPr lang="de-CH" baseline="30000"/>
              <a:t>-15</a:t>
            </a:r>
            <a:r>
              <a:rPr lang="de-CH"/>
              <a:t> s, corresponds to the time it takes for light wave to pass molecule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 b="1">
                <a:solidFill>
                  <a:schemeClr val="accent1"/>
                </a:solidFill>
              </a:rPr>
              <a:t>Internal conversion</a:t>
            </a:r>
          </a:p>
          <a:p>
            <a:pPr marL="0" indent="0">
              <a:buNone/>
            </a:pPr>
            <a:r>
              <a:rPr lang="de-CH"/>
              <a:t>Molecule returns to lowest singlet state, lowest vibrational niveau</a:t>
            </a:r>
          </a:p>
          <a:p>
            <a:pPr marL="0" indent="0">
              <a:buNone/>
            </a:pPr>
            <a:r>
              <a:rPr lang="de-CH"/>
              <a:t>time: 10</a:t>
            </a:r>
            <a:r>
              <a:rPr lang="de-CH" baseline="30000"/>
              <a:t>-12</a:t>
            </a:r>
            <a:r>
              <a:rPr lang="de-CH"/>
              <a:t> 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092521" y="1562277"/>
            <a:ext cx="3818554" cy="4109932"/>
            <a:chOff x="559603" y="1437017"/>
            <a:chExt cx="3818554" cy="41099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67091" y="5353318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67091" y="2995600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67087" y="5168650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67088" y="4988468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9603" y="5177615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603" y="2828283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S1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276368" y="1658744"/>
              <a:ext cx="0" cy="3690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85652" y="28282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581" y="26307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3581" y="24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971229" y="2815415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67087" y="2626268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83581" y="51776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1510" y="49800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81510" y="4762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905217" y="3428238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97729" y="326092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T1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23778" y="32609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1707" y="3063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1707" y="28461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909355" y="3248053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905213" y="3058906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390457" y="4003518"/>
              <a:ext cx="1897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/>
                <a:t>absorption: 10</a:t>
              </a:r>
              <a:r>
                <a:rPr lang="de-CH" baseline="30000"/>
                <a:t>-15</a:t>
              </a:r>
              <a:r>
                <a:rPr lang="de-CH"/>
                <a:t> 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01399" y="2137882"/>
              <a:ext cx="2676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>
                  <a:solidFill>
                    <a:srgbClr val="FF0000"/>
                  </a:solidFill>
                </a:rPr>
                <a:t>internal conversion: 10</a:t>
              </a:r>
              <a:r>
                <a:rPr lang="de-CH" baseline="30000">
                  <a:solidFill>
                    <a:srgbClr val="FF0000"/>
                  </a:solidFill>
                </a:rPr>
                <a:t>-12</a:t>
              </a:r>
              <a:r>
                <a:rPr lang="de-CH">
                  <a:solidFill>
                    <a:srgbClr val="FF0000"/>
                  </a:solidFill>
                </a:rPr>
                <a:t> 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967091" y="2019111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59603" y="185179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/>
                <a:t>S3</a:t>
              </a:r>
              <a:endParaRPr lang="de-CH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85652" y="18517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83581" y="16542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83581" y="14370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971229" y="1838926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967087" y="1649779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 rot="5400000">
              <a:off x="866132" y="2266803"/>
              <a:ext cx="1279794" cy="150957"/>
            </a:xfrm>
            <a:custGeom>
              <a:avLst/>
              <a:gdLst>
                <a:gd name="connsiteX0" fmla="*/ 0 w 1009650"/>
                <a:gd name="connsiteY0" fmla="*/ 87333 h 154065"/>
                <a:gd name="connsiteX1" fmla="*/ 114300 w 1009650"/>
                <a:gd name="connsiteY1" fmla="*/ 1608 h 154065"/>
                <a:gd name="connsiteX2" fmla="*/ 209550 w 1009650"/>
                <a:gd name="connsiteY2" fmla="*/ 154008 h 154065"/>
                <a:gd name="connsiteX3" fmla="*/ 323850 w 1009650"/>
                <a:gd name="connsiteY3" fmla="*/ 1608 h 154065"/>
                <a:gd name="connsiteX4" fmla="*/ 457200 w 1009650"/>
                <a:gd name="connsiteY4" fmla="*/ 144483 h 154065"/>
                <a:gd name="connsiteX5" fmla="*/ 542925 w 1009650"/>
                <a:gd name="connsiteY5" fmla="*/ 1608 h 154065"/>
                <a:gd name="connsiteX6" fmla="*/ 685800 w 1009650"/>
                <a:gd name="connsiteY6" fmla="*/ 154008 h 154065"/>
                <a:gd name="connsiteX7" fmla="*/ 771525 w 1009650"/>
                <a:gd name="connsiteY7" fmla="*/ 20658 h 154065"/>
                <a:gd name="connsiteX8" fmla="*/ 866775 w 1009650"/>
                <a:gd name="connsiteY8" fmla="*/ 106383 h 154065"/>
                <a:gd name="connsiteX9" fmla="*/ 1009650 w 1009650"/>
                <a:gd name="connsiteY9" fmla="*/ 77808 h 1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650" h="154065">
                  <a:moveTo>
                    <a:pt x="0" y="87333"/>
                  </a:moveTo>
                  <a:cubicBezTo>
                    <a:pt x="39687" y="38914"/>
                    <a:pt x="79375" y="-9505"/>
                    <a:pt x="114300" y="1608"/>
                  </a:cubicBezTo>
                  <a:cubicBezTo>
                    <a:pt x="149225" y="12720"/>
                    <a:pt x="174625" y="154008"/>
                    <a:pt x="209550" y="154008"/>
                  </a:cubicBezTo>
                  <a:cubicBezTo>
                    <a:pt x="244475" y="154008"/>
                    <a:pt x="282575" y="3195"/>
                    <a:pt x="323850" y="1608"/>
                  </a:cubicBezTo>
                  <a:cubicBezTo>
                    <a:pt x="365125" y="21"/>
                    <a:pt x="420688" y="144483"/>
                    <a:pt x="457200" y="144483"/>
                  </a:cubicBezTo>
                  <a:cubicBezTo>
                    <a:pt x="493712" y="144483"/>
                    <a:pt x="504825" y="20"/>
                    <a:pt x="542925" y="1608"/>
                  </a:cubicBezTo>
                  <a:cubicBezTo>
                    <a:pt x="581025" y="3196"/>
                    <a:pt x="647700" y="150833"/>
                    <a:pt x="685800" y="154008"/>
                  </a:cubicBezTo>
                  <a:cubicBezTo>
                    <a:pt x="723900" y="157183"/>
                    <a:pt x="741362" y="28596"/>
                    <a:pt x="771525" y="20658"/>
                  </a:cubicBezTo>
                  <a:cubicBezTo>
                    <a:pt x="801688" y="12720"/>
                    <a:pt x="827088" y="96858"/>
                    <a:pt x="866775" y="106383"/>
                  </a:cubicBezTo>
                  <a:cubicBezTo>
                    <a:pt x="906463" y="115908"/>
                    <a:pt x="958056" y="96858"/>
                    <a:pt x="1009650" y="77808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25122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Lifetimes of excited states and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370" y="1584833"/>
            <a:ext cx="3949430" cy="4238096"/>
          </a:xfrm>
        </p:spPr>
        <p:txBody>
          <a:bodyPr/>
          <a:lstStyle/>
          <a:p>
            <a:pPr marL="0" indent="0">
              <a:buNone/>
            </a:pPr>
            <a:r>
              <a:rPr lang="de-CH" b="1">
                <a:solidFill>
                  <a:schemeClr val="accent1"/>
                </a:solidFill>
              </a:rPr>
              <a:t>Fluorescence</a:t>
            </a:r>
          </a:p>
          <a:p>
            <a:pPr marL="0" indent="0">
              <a:buNone/>
            </a:pPr>
            <a:r>
              <a:rPr lang="de-CH"/>
              <a:t>time: 10</a:t>
            </a:r>
            <a:r>
              <a:rPr lang="de-CH" baseline="30000"/>
              <a:t>-8</a:t>
            </a:r>
            <a:r>
              <a:rPr lang="de-CH"/>
              <a:t> - 10</a:t>
            </a:r>
            <a:r>
              <a:rPr lang="de-CH" baseline="30000"/>
              <a:t>-10</a:t>
            </a:r>
            <a:r>
              <a:rPr lang="de-CH"/>
              <a:t> s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 b="1">
                <a:solidFill>
                  <a:schemeClr val="accent1"/>
                </a:solidFill>
              </a:rPr>
              <a:t>Nonradiative, internal conversion</a:t>
            </a:r>
          </a:p>
          <a:p>
            <a:pPr marL="0" indent="0">
              <a:buNone/>
            </a:pPr>
            <a:r>
              <a:rPr lang="de-CH"/>
              <a:t>time: 10</a:t>
            </a:r>
            <a:r>
              <a:rPr lang="de-CH" baseline="30000"/>
              <a:t>-8</a:t>
            </a:r>
            <a:r>
              <a:rPr lang="de-CH"/>
              <a:t> - 10</a:t>
            </a:r>
            <a:r>
              <a:rPr lang="de-CH" baseline="30000"/>
              <a:t>-10</a:t>
            </a:r>
            <a:r>
              <a:rPr lang="de-CH"/>
              <a:t> s</a:t>
            </a:r>
          </a:p>
          <a:p>
            <a:pPr marL="0" indent="0">
              <a:buNone/>
            </a:pP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0" y="1559781"/>
            <a:ext cx="3844304" cy="4109932"/>
            <a:chOff x="-18840" y="1136393"/>
            <a:chExt cx="3844304" cy="41099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67091" y="5052694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67091" y="2694976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67087" y="4868026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67088" y="4687844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9603" y="487699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603" y="252765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S1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276368" y="1358120"/>
              <a:ext cx="0" cy="3690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85652" y="2527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581" y="23301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3581" y="21128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971229" y="2514791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67087" y="2325644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83581" y="48769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1510" y="46794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81510" y="4462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905217" y="3127614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97729" y="29602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T1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23778" y="29602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1707" y="27627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1707" y="25455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909355" y="2947429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905213" y="2758282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67091" y="1718487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59603" y="155117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/>
                <a:t>S3</a:t>
              </a:r>
              <a:endParaRPr lang="de-CH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85652" y="15511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83581" y="1353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83581" y="11363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971229" y="1538302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967087" y="1349155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 rot="5400000">
              <a:off x="866132" y="1966179"/>
              <a:ext cx="1279794" cy="150957"/>
            </a:xfrm>
            <a:custGeom>
              <a:avLst/>
              <a:gdLst>
                <a:gd name="connsiteX0" fmla="*/ 0 w 1009650"/>
                <a:gd name="connsiteY0" fmla="*/ 87333 h 154065"/>
                <a:gd name="connsiteX1" fmla="*/ 114300 w 1009650"/>
                <a:gd name="connsiteY1" fmla="*/ 1608 h 154065"/>
                <a:gd name="connsiteX2" fmla="*/ 209550 w 1009650"/>
                <a:gd name="connsiteY2" fmla="*/ 154008 h 154065"/>
                <a:gd name="connsiteX3" fmla="*/ 323850 w 1009650"/>
                <a:gd name="connsiteY3" fmla="*/ 1608 h 154065"/>
                <a:gd name="connsiteX4" fmla="*/ 457200 w 1009650"/>
                <a:gd name="connsiteY4" fmla="*/ 144483 h 154065"/>
                <a:gd name="connsiteX5" fmla="*/ 542925 w 1009650"/>
                <a:gd name="connsiteY5" fmla="*/ 1608 h 154065"/>
                <a:gd name="connsiteX6" fmla="*/ 685800 w 1009650"/>
                <a:gd name="connsiteY6" fmla="*/ 154008 h 154065"/>
                <a:gd name="connsiteX7" fmla="*/ 771525 w 1009650"/>
                <a:gd name="connsiteY7" fmla="*/ 20658 h 154065"/>
                <a:gd name="connsiteX8" fmla="*/ 866775 w 1009650"/>
                <a:gd name="connsiteY8" fmla="*/ 106383 h 154065"/>
                <a:gd name="connsiteX9" fmla="*/ 1009650 w 1009650"/>
                <a:gd name="connsiteY9" fmla="*/ 77808 h 1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650" h="154065">
                  <a:moveTo>
                    <a:pt x="0" y="87333"/>
                  </a:moveTo>
                  <a:cubicBezTo>
                    <a:pt x="39687" y="38914"/>
                    <a:pt x="79375" y="-9505"/>
                    <a:pt x="114300" y="1608"/>
                  </a:cubicBezTo>
                  <a:cubicBezTo>
                    <a:pt x="149225" y="12720"/>
                    <a:pt x="174625" y="154008"/>
                    <a:pt x="209550" y="154008"/>
                  </a:cubicBezTo>
                  <a:cubicBezTo>
                    <a:pt x="244475" y="154008"/>
                    <a:pt x="282575" y="3195"/>
                    <a:pt x="323850" y="1608"/>
                  </a:cubicBezTo>
                  <a:cubicBezTo>
                    <a:pt x="365125" y="21"/>
                    <a:pt x="420688" y="144483"/>
                    <a:pt x="457200" y="144483"/>
                  </a:cubicBezTo>
                  <a:cubicBezTo>
                    <a:pt x="493712" y="144483"/>
                    <a:pt x="504825" y="20"/>
                    <a:pt x="542925" y="1608"/>
                  </a:cubicBezTo>
                  <a:cubicBezTo>
                    <a:pt x="581025" y="3196"/>
                    <a:pt x="647700" y="150833"/>
                    <a:pt x="685800" y="154008"/>
                  </a:cubicBezTo>
                  <a:cubicBezTo>
                    <a:pt x="723900" y="157183"/>
                    <a:pt x="741362" y="28596"/>
                    <a:pt x="771525" y="20658"/>
                  </a:cubicBezTo>
                  <a:cubicBezTo>
                    <a:pt x="801688" y="12720"/>
                    <a:pt x="827088" y="96858"/>
                    <a:pt x="866775" y="106383"/>
                  </a:cubicBezTo>
                  <a:cubicBezTo>
                    <a:pt x="906463" y="115908"/>
                    <a:pt x="958056" y="96858"/>
                    <a:pt x="1009650" y="77808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457248" y="2694976"/>
              <a:ext cx="0" cy="200183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561669" y="3547273"/>
              <a:ext cx="2064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>
                  <a:solidFill>
                    <a:srgbClr val="00B050"/>
                  </a:solidFill>
                </a:rPr>
                <a:t>fluorescence</a:t>
              </a:r>
            </a:p>
            <a:p>
              <a:r>
                <a:rPr lang="de-CH">
                  <a:solidFill>
                    <a:srgbClr val="00B050"/>
                  </a:solidFill>
                </a:rPr>
                <a:t>nanoseconds</a:t>
              </a:r>
              <a:endParaRPr lang="de-CH" dirty="0">
                <a:solidFill>
                  <a:srgbClr val="00B05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 rot="151247">
              <a:off x="990667" y="2719249"/>
              <a:ext cx="163920" cy="2331002"/>
            </a:xfrm>
            <a:custGeom>
              <a:avLst/>
              <a:gdLst>
                <a:gd name="connsiteX0" fmla="*/ 19127 w 171542"/>
                <a:gd name="connsiteY0" fmla="*/ 0 h 2295525"/>
                <a:gd name="connsiteX1" fmla="*/ 95327 w 171542"/>
                <a:gd name="connsiteY1" fmla="*/ 123825 h 2295525"/>
                <a:gd name="connsiteX2" fmla="*/ 77 w 171542"/>
                <a:gd name="connsiteY2" fmla="*/ 257175 h 2295525"/>
                <a:gd name="connsiteX3" fmla="*/ 114377 w 171542"/>
                <a:gd name="connsiteY3" fmla="*/ 381000 h 2295525"/>
                <a:gd name="connsiteX4" fmla="*/ 19127 w 171542"/>
                <a:gd name="connsiteY4" fmla="*/ 533400 h 2295525"/>
                <a:gd name="connsiteX5" fmla="*/ 152477 w 171542"/>
                <a:gd name="connsiteY5" fmla="*/ 676275 h 2295525"/>
                <a:gd name="connsiteX6" fmla="*/ 19127 w 171542"/>
                <a:gd name="connsiteY6" fmla="*/ 828675 h 2295525"/>
                <a:gd name="connsiteX7" fmla="*/ 162002 w 171542"/>
                <a:gd name="connsiteY7" fmla="*/ 971550 h 2295525"/>
                <a:gd name="connsiteX8" fmla="*/ 47702 w 171542"/>
                <a:gd name="connsiteY8" fmla="*/ 1095375 h 2295525"/>
                <a:gd name="connsiteX9" fmla="*/ 171527 w 171542"/>
                <a:gd name="connsiteY9" fmla="*/ 1219200 h 2295525"/>
                <a:gd name="connsiteX10" fmla="*/ 38177 w 171542"/>
                <a:gd name="connsiteY10" fmla="*/ 1362075 h 2295525"/>
                <a:gd name="connsiteX11" fmla="*/ 171527 w 171542"/>
                <a:gd name="connsiteY11" fmla="*/ 1514475 h 2295525"/>
                <a:gd name="connsiteX12" fmla="*/ 47702 w 171542"/>
                <a:gd name="connsiteY12" fmla="*/ 1619250 h 2295525"/>
                <a:gd name="connsiteX13" fmla="*/ 162002 w 171542"/>
                <a:gd name="connsiteY13" fmla="*/ 1752600 h 2295525"/>
                <a:gd name="connsiteX14" fmla="*/ 47702 w 171542"/>
                <a:gd name="connsiteY14" fmla="*/ 1885950 h 2295525"/>
                <a:gd name="connsiteX15" fmla="*/ 162002 w 171542"/>
                <a:gd name="connsiteY15" fmla="*/ 2000250 h 2295525"/>
                <a:gd name="connsiteX16" fmla="*/ 47702 w 171542"/>
                <a:gd name="connsiteY16" fmla="*/ 2124075 h 2295525"/>
                <a:gd name="connsiteX17" fmla="*/ 142952 w 171542"/>
                <a:gd name="connsiteY17" fmla="*/ 2247900 h 2295525"/>
                <a:gd name="connsiteX18" fmla="*/ 104852 w 171542"/>
                <a:gd name="connsiteY18" fmla="*/ 2295525 h 229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542" h="2295525">
                  <a:moveTo>
                    <a:pt x="19127" y="0"/>
                  </a:moveTo>
                  <a:cubicBezTo>
                    <a:pt x="58814" y="40481"/>
                    <a:pt x="98502" y="80963"/>
                    <a:pt x="95327" y="123825"/>
                  </a:cubicBezTo>
                  <a:cubicBezTo>
                    <a:pt x="92152" y="166687"/>
                    <a:pt x="-3098" y="214313"/>
                    <a:pt x="77" y="257175"/>
                  </a:cubicBezTo>
                  <a:cubicBezTo>
                    <a:pt x="3252" y="300037"/>
                    <a:pt x="111202" y="334963"/>
                    <a:pt x="114377" y="381000"/>
                  </a:cubicBezTo>
                  <a:cubicBezTo>
                    <a:pt x="117552" y="427037"/>
                    <a:pt x="12777" y="484187"/>
                    <a:pt x="19127" y="533400"/>
                  </a:cubicBezTo>
                  <a:cubicBezTo>
                    <a:pt x="25477" y="582613"/>
                    <a:pt x="152477" y="627063"/>
                    <a:pt x="152477" y="676275"/>
                  </a:cubicBezTo>
                  <a:cubicBezTo>
                    <a:pt x="152477" y="725487"/>
                    <a:pt x="17540" y="779463"/>
                    <a:pt x="19127" y="828675"/>
                  </a:cubicBezTo>
                  <a:cubicBezTo>
                    <a:pt x="20714" y="877887"/>
                    <a:pt x="157240" y="927100"/>
                    <a:pt x="162002" y="971550"/>
                  </a:cubicBezTo>
                  <a:cubicBezTo>
                    <a:pt x="166765" y="1016000"/>
                    <a:pt x="46115" y="1054100"/>
                    <a:pt x="47702" y="1095375"/>
                  </a:cubicBezTo>
                  <a:cubicBezTo>
                    <a:pt x="49289" y="1136650"/>
                    <a:pt x="173115" y="1174750"/>
                    <a:pt x="171527" y="1219200"/>
                  </a:cubicBezTo>
                  <a:cubicBezTo>
                    <a:pt x="169940" y="1263650"/>
                    <a:pt x="38177" y="1312863"/>
                    <a:pt x="38177" y="1362075"/>
                  </a:cubicBezTo>
                  <a:cubicBezTo>
                    <a:pt x="38177" y="1411287"/>
                    <a:pt x="169940" y="1471613"/>
                    <a:pt x="171527" y="1514475"/>
                  </a:cubicBezTo>
                  <a:cubicBezTo>
                    <a:pt x="173114" y="1557337"/>
                    <a:pt x="49289" y="1579563"/>
                    <a:pt x="47702" y="1619250"/>
                  </a:cubicBezTo>
                  <a:cubicBezTo>
                    <a:pt x="46115" y="1658937"/>
                    <a:pt x="162002" y="1708150"/>
                    <a:pt x="162002" y="1752600"/>
                  </a:cubicBezTo>
                  <a:cubicBezTo>
                    <a:pt x="162002" y="1797050"/>
                    <a:pt x="47702" y="1844675"/>
                    <a:pt x="47702" y="1885950"/>
                  </a:cubicBezTo>
                  <a:cubicBezTo>
                    <a:pt x="47702" y="1927225"/>
                    <a:pt x="162002" y="1960563"/>
                    <a:pt x="162002" y="2000250"/>
                  </a:cubicBezTo>
                  <a:cubicBezTo>
                    <a:pt x="162002" y="2039937"/>
                    <a:pt x="50877" y="2082800"/>
                    <a:pt x="47702" y="2124075"/>
                  </a:cubicBezTo>
                  <a:cubicBezTo>
                    <a:pt x="44527" y="2165350"/>
                    <a:pt x="133427" y="2219325"/>
                    <a:pt x="142952" y="2247900"/>
                  </a:cubicBezTo>
                  <a:cubicBezTo>
                    <a:pt x="152477" y="2276475"/>
                    <a:pt x="128664" y="2286000"/>
                    <a:pt x="104852" y="2295525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8840" y="3245785"/>
              <a:ext cx="1200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non-radiative</a:t>
              </a:r>
            </a:p>
            <a:p>
              <a:r>
                <a:rPr lang="de-CH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nano-seconds</a:t>
              </a:r>
              <a:endParaRPr lang="de-CH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18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Lifetimes of excited states and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370" y="1584833"/>
            <a:ext cx="3949430" cy="4238096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1"/>
                </a:solidFill>
              </a:rPr>
              <a:t>Intersystem crossing</a:t>
            </a:r>
          </a:p>
          <a:p>
            <a:pPr marL="0" indent="0">
              <a:buNone/>
            </a:pPr>
            <a:r>
              <a:rPr lang="de-CH" dirty="0"/>
              <a:t>time: 10</a:t>
            </a:r>
            <a:r>
              <a:rPr lang="de-CH" baseline="30000" dirty="0"/>
              <a:t>-8</a:t>
            </a:r>
            <a:r>
              <a:rPr lang="de-CH" dirty="0"/>
              <a:t> s</a:t>
            </a:r>
          </a:p>
          <a:p>
            <a:pPr marL="0" indent="0">
              <a:buNone/>
            </a:pPr>
            <a:r>
              <a:rPr lang="de-CH" dirty="0"/>
              <a:t>inversion of the electron spin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>
                <a:solidFill>
                  <a:schemeClr val="accent1"/>
                </a:solidFill>
              </a:rPr>
              <a:t>Phosphorescence</a:t>
            </a:r>
          </a:p>
          <a:p>
            <a:pPr marL="0" indent="0">
              <a:buNone/>
            </a:pPr>
            <a:r>
              <a:rPr lang="de-CH" dirty="0"/>
              <a:t>time: 10</a:t>
            </a:r>
            <a:r>
              <a:rPr lang="de-CH" baseline="30000" dirty="0"/>
              <a:t>2</a:t>
            </a:r>
            <a:r>
              <a:rPr lang="de-CH" dirty="0"/>
              <a:t> - 10</a:t>
            </a:r>
            <a:r>
              <a:rPr lang="de-CH" baseline="30000" dirty="0"/>
              <a:t>-4</a:t>
            </a:r>
            <a:r>
              <a:rPr lang="de-CH" dirty="0"/>
              <a:t> s</a:t>
            </a:r>
          </a:p>
          <a:p>
            <a:pPr marL="0" indent="0">
              <a:buNone/>
            </a:pPr>
            <a:r>
              <a:rPr lang="de-CH" dirty="0"/>
              <a:t>requires again inversion of e- spin</a:t>
            </a:r>
          </a:p>
          <a:p>
            <a:pPr marL="0" indent="0">
              <a:buNone/>
            </a:pPr>
            <a:r>
              <a:rPr lang="de-CH" dirty="0"/>
              <a:t>forbidden transition, thus long timescale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7240" y="1559781"/>
            <a:ext cx="3898553" cy="4109932"/>
            <a:chOff x="559603" y="1136393"/>
            <a:chExt cx="3898553" cy="41099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67091" y="5052694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67091" y="2694976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67087" y="4868026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67088" y="4687844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9603" y="487699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603" y="252765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S1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276368" y="1358120"/>
              <a:ext cx="0" cy="3690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85652" y="2527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581" y="23301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3581" y="21128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971229" y="2514791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67087" y="2325644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83581" y="48769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1510" y="46794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81510" y="4462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905217" y="3127614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97729" y="29602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T1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23778" y="29602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1707" y="27627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1707" y="25455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909355" y="2947429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905213" y="2758282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67091" y="1718487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59603" y="155117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/>
                <a:t>S3</a:t>
              </a:r>
              <a:endParaRPr lang="de-CH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85652" y="15511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83581" y="1353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83581" y="11363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971229" y="1538302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967087" y="1349155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 rot="5400000">
              <a:off x="866132" y="1966179"/>
              <a:ext cx="1279794" cy="150957"/>
            </a:xfrm>
            <a:custGeom>
              <a:avLst/>
              <a:gdLst>
                <a:gd name="connsiteX0" fmla="*/ 0 w 1009650"/>
                <a:gd name="connsiteY0" fmla="*/ 87333 h 154065"/>
                <a:gd name="connsiteX1" fmla="*/ 114300 w 1009650"/>
                <a:gd name="connsiteY1" fmla="*/ 1608 h 154065"/>
                <a:gd name="connsiteX2" fmla="*/ 209550 w 1009650"/>
                <a:gd name="connsiteY2" fmla="*/ 154008 h 154065"/>
                <a:gd name="connsiteX3" fmla="*/ 323850 w 1009650"/>
                <a:gd name="connsiteY3" fmla="*/ 1608 h 154065"/>
                <a:gd name="connsiteX4" fmla="*/ 457200 w 1009650"/>
                <a:gd name="connsiteY4" fmla="*/ 144483 h 154065"/>
                <a:gd name="connsiteX5" fmla="*/ 542925 w 1009650"/>
                <a:gd name="connsiteY5" fmla="*/ 1608 h 154065"/>
                <a:gd name="connsiteX6" fmla="*/ 685800 w 1009650"/>
                <a:gd name="connsiteY6" fmla="*/ 154008 h 154065"/>
                <a:gd name="connsiteX7" fmla="*/ 771525 w 1009650"/>
                <a:gd name="connsiteY7" fmla="*/ 20658 h 154065"/>
                <a:gd name="connsiteX8" fmla="*/ 866775 w 1009650"/>
                <a:gd name="connsiteY8" fmla="*/ 106383 h 154065"/>
                <a:gd name="connsiteX9" fmla="*/ 1009650 w 1009650"/>
                <a:gd name="connsiteY9" fmla="*/ 77808 h 1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650" h="154065">
                  <a:moveTo>
                    <a:pt x="0" y="87333"/>
                  </a:moveTo>
                  <a:cubicBezTo>
                    <a:pt x="39687" y="38914"/>
                    <a:pt x="79375" y="-9505"/>
                    <a:pt x="114300" y="1608"/>
                  </a:cubicBezTo>
                  <a:cubicBezTo>
                    <a:pt x="149225" y="12720"/>
                    <a:pt x="174625" y="154008"/>
                    <a:pt x="209550" y="154008"/>
                  </a:cubicBezTo>
                  <a:cubicBezTo>
                    <a:pt x="244475" y="154008"/>
                    <a:pt x="282575" y="3195"/>
                    <a:pt x="323850" y="1608"/>
                  </a:cubicBezTo>
                  <a:cubicBezTo>
                    <a:pt x="365125" y="21"/>
                    <a:pt x="420688" y="144483"/>
                    <a:pt x="457200" y="144483"/>
                  </a:cubicBezTo>
                  <a:cubicBezTo>
                    <a:pt x="493712" y="144483"/>
                    <a:pt x="504825" y="20"/>
                    <a:pt x="542925" y="1608"/>
                  </a:cubicBezTo>
                  <a:cubicBezTo>
                    <a:pt x="581025" y="3196"/>
                    <a:pt x="647700" y="150833"/>
                    <a:pt x="685800" y="154008"/>
                  </a:cubicBezTo>
                  <a:cubicBezTo>
                    <a:pt x="723900" y="157183"/>
                    <a:pt x="741362" y="28596"/>
                    <a:pt x="771525" y="20658"/>
                  </a:cubicBezTo>
                  <a:cubicBezTo>
                    <a:pt x="801688" y="12720"/>
                    <a:pt x="827088" y="96858"/>
                    <a:pt x="866775" y="106383"/>
                  </a:cubicBezTo>
                  <a:cubicBezTo>
                    <a:pt x="906463" y="115908"/>
                    <a:pt x="958056" y="96858"/>
                    <a:pt x="1009650" y="77808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457248" y="2694976"/>
              <a:ext cx="0" cy="200183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 rot="151247">
              <a:off x="990667" y="2719249"/>
              <a:ext cx="163920" cy="2331002"/>
            </a:xfrm>
            <a:custGeom>
              <a:avLst/>
              <a:gdLst>
                <a:gd name="connsiteX0" fmla="*/ 19127 w 171542"/>
                <a:gd name="connsiteY0" fmla="*/ 0 h 2295525"/>
                <a:gd name="connsiteX1" fmla="*/ 95327 w 171542"/>
                <a:gd name="connsiteY1" fmla="*/ 123825 h 2295525"/>
                <a:gd name="connsiteX2" fmla="*/ 77 w 171542"/>
                <a:gd name="connsiteY2" fmla="*/ 257175 h 2295525"/>
                <a:gd name="connsiteX3" fmla="*/ 114377 w 171542"/>
                <a:gd name="connsiteY3" fmla="*/ 381000 h 2295525"/>
                <a:gd name="connsiteX4" fmla="*/ 19127 w 171542"/>
                <a:gd name="connsiteY4" fmla="*/ 533400 h 2295525"/>
                <a:gd name="connsiteX5" fmla="*/ 152477 w 171542"/>
                <a:gd name="connsiteY5" fmla="*/ 676275 h 2295525"/>
                <a:gd name="connsiteX6" fmla="*/ 19127 w 171542"/>
                <a:gd name="connsiteY6" fmla="*/ 828675 h 2295525"/>
                <a:gd name="connsiteX7" fmla="*/ 162002 w 171542"/>
                <a:gd name="connsiteY7" fmla="*/ 971550 h 2295525"/>
                <a:gd name="connsiteX8" fmla="*/ 47702 w 171542"/>
                <a:gd name="connsiteY8" fmla="*/ 1095375 h 2295525"/>
                <a:gd name="connsiteX9" fmla="*/ 171527 w 171542"/>
                <a:gd name="connsiteY9" fmla="*/ 1219200 h 2295525"/>
                <a:gd name="connsiteX10" fmla="*/ 38177 w 171542"/>
                <a:gd name="connsiteY10" fmla="*/ 1362075 h 2295525"/>
                <a:gd name="connsiteX11" fmla="*/ 171527 w 171542"/>
                <a:gd name="connsiteY11" fmla="*/ 1514475 h 2295525"/>
                <a:gd name="connsiteX12" fmla="*/ 47702 w 171542"/>
                <a:gd name="connsiteY12" fmla="*/ 1619250 h 2295525"/>
                <a:gd name="connsiteX13" fmla="*/ 162002 w 171542"/>
                <a:gd name="connsiteY13" fmla="*/ 1752600 h 2295525"/>
                <a:gd name="connsiteX14" fmla="*/ 47702 w 171542"/>
                <a:gd name="connsiteY14" fmla="*/ 1885950 h 2295525"/>
                <a:gd name="connsiteX15" fmla="*/ 162002 w 171542"/>
                <a:gd name="connsiteY15" fmla="*/ 2000250 h 2295525"/>
                <a:gd name="connsiteX16" fmla="*/ 47702 w 171542"/>
                <a:gd name="connsiteY16" fmla="*/ 2124075 h 2295525"/>
                <a:gd name="connsiteX17" fmla="*/ 142952 w 171542"/>
                <a:gd name="connsiteY17" fmla="*/ 2247900 h 2295525"/>
                <a:gd name="connsiteX18" fmla="*/ 104852 w 171542"/>
                <a:gd name="connsiteY18" fmla="*/ 2295525 h 229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542" h="2295525">
                  <a:moveTo>
                    <a:pt x="19127" y="0"/>
                  </a:moveTo>
                  <a:cubicBezTo>
                    <a:pt x="58814" y="40481"/>
                    <a:pt x="98502" y="80963"/>
                    <a:pt x="95327" y="123825"/>
                  </a:cubicBezTo>
                  <a:cubicBezTo>
                    <a:pt x="92152" y="166687"/>
                    <a:pt x="-3098" y="214313"/>
                    <a:pt x="77" y="257175"/>
                  </a:cubicBezTo>
                  <a:cubicBezTo>
                    <a:pt x="3252" y="300037"/>
                    <a:pt x="111202" y="334963"/>
                    <a:pt x="114377" y="381000"/>
                  </a:cubicBezTo>
                  <a:cubicBezTo>
                    <a:pt x="117552" y="427037"/>
                    <a:pt x="12777" y="484187"/>
                    <a:pt x="19127" y="533400"/>
                  </a:cubicBezTo>
                  <a:cubicBezTo>
                    <a:pt x="25477" y="582613"/>
                    <a:pt x="152477" y="627063"/>
                    <a:pt x="152477" y="676275"/>
                  </a:cubicBezTo>
                  <a:cubicBezTo>
                    <a:pt x="152477" y="725487"/>
                    <a:pt x="17540" y="779463"/>
                    <a:pt x="19127" y="828675"/>
                  </a:cubicBezTo>
                  <a:cubicBezTo>
                    <a:pt x="20714" y="877887"/>
                    <a:pt x="157240" y="927100"/>
                    <a:pt x="162002" y="971550"/>
                  </a:cubicBezTo>
                  <a:cubicBezTo>
                    <a:pt x="166765" y="1016000"/>
                    <a:pt x="46115" y="1054100"/>
                    <a:pt x="47702" y="1095375"/>
                  </a:cubicBezTo>
                  <a:cubicBezTo>
                    <a:pt x="49289" y="1136650"/>
                    <a:pt x="173115" y="1174750"/>
                    <a:pt x="171527" y="1219200"/>
                  </a:cubicBezTo>
                  <a:cubicBezTo>
                    <a:pt x="169940" y="1263650"/>
                    <a:pt x="38177" y="1312863"/>
                    <a:pt x="38177" y="1362075"/>
                  </a:cubicBezTo>
                  <a:cubicBezTo>
                    <a:pt x="38177" y="1411287"/>
                    <a:pt x="169940" y="1471613"/>
                    <a:pt x="171527" y="1514475"/>
                  </a:cubicBezTo>
                  <a:cubicBezTo>
                    <a:pt x="173114" y="1557337"/>
                    <a:pt x="49289" y="1579563"/>
                    <a:pt x="47702" y="1619250"/>
                  </a:cubicBezTo>
                  <a:cubicBezTo>
                    <a:pt x="46115" y="1658937"/>
                    <a:pt x="162002" y="1708150"/>
                    <a:pt x="162002" y="1752600"/>
                  </a:cubicBezTo>
                  <a:cubicBezTo>
                    <a:pt x="162002" y="1797050"/>
                    <a:pt x="47702" y="1844675"/>
                    <a:pt x="47702" y="1885950"/>
                  </a:cubicBezTo>
                  <a:cubicBezTo>
                    <a:pt x="47702" y="1927225"/>
                    <a:pt x="162002" y="1960563"/>
                    <a:pt x="162002" y="2000250"/>
                  </a:cubicBezTo>
                  <a:cubicBezTo>
                    <a:pt x="162002" y="2039937"/>
                    <a:pt x="50877" y="2082800"/>
                    <a:pt x="47702" y="2124075"/>
                  </a:cubicBezTo>
                  <a:cubicBezTo>
                    <a:pt x="44527" y="2165350"/>
                    <a:pt x="133427" y="2219325"/>
                    <a:pt x="142952" y="2247900"/>
                  </a:cubicBezTo>
                  <a:cubicBezTo>
                    <a:pt x="152477" y="2276475"/>
                    <a:pt x="128664" y="2286000"/>
                    <a:pt x="104852" y="2295525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842536" y="2600390"/>
              <a:ext cx="1009650" cy="154065"/>
            </a:xfrm>
            <a:custGeom>
              <a:avLst/>
              <a:gdLst>
                <a:gd name="connsiteX0" fmla="*/ 0 w 1009650"/>
                <a:gd name="connsiteY0" fmla="*/ 87333 h 154065"/>
                <a:gd name="connsiteX1" fmla="*/ 114300 w 1009650"/>
                <a:gd name="connsiteY1" fmla="*/ 1608 h 154065"/>
                <a:gd name="connsiteX2" fmla="*/ 209550 w 1009650"/>
                <a:gd name="connsiteY2" fmla="*/ 154008 h 154065"/>
                <a:gd name="connsiteX3" fmla="*/ 323850 w 1009650"/>
                <a:gd name="connsiteY3" fmla="*/ 1608 h 154065"/>
                <a:gd name="connsiteX4" fmla="*/ 457200 w 1009650"/>
                <a:gd name="connsiteY4" fmla="*/ 144483 h 154065"/>
                <a:gd name="connsiteX5" fmla="*/ 542925 w 1009650"/>
                <a:gd name="connsiteY5" fmla="*/ 1608 h 154065"/>
                <a:gd name="connsiteX6" fmla="*/ 685800 w 1009650"/>
                <a:gd name="connsiteY6" fmla="*/ 154008 h 154065"/>
                <a:gd name="connsiteX7" fmla="*/ 771525 w 1009650"/>
                <a:gd name="connsiteY7" fmla="*/ 20658 h 154065"/>
                <a:gd name="connsiteX8" fmla="*/ 866775 w 1009650"/>
                <a:gd name="connsiteY8" fmla="*/ 106383 h 154065"/>
                <a:gd name="connsiteX9" fmla="*/ 1009650 w 1009650"/>
                <a:gd name="connsiteY9" fmla="*/ 77808 h 1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650" h="154065">
                  <a:moveTo>
                    <a:pt x="0" y="87333"/>
                  </a:moveTo>
                  <a:cubicBezTo>
                    <a:pt x="39687" y="38914"/>
                    <a:pt x="79375" y="-9505"/>
                    <a:pt x="114300" y="1608"/>
                  </a:cubicBezTo>
                  <a:cubicBezTo>
                    <a:pt x="149225" y="12720"/>
                    <a:pt x="174625" y="154008"/>
                    <a:pt x="209550" y="154008"/>
                  </a:cubicBezTo>
                  <a:cubicBezTo>
                    <a:pt x="244475" y="154008"/>
                    <a:pt x="282575" y="3195"/>
                    <a:pt x="323850" y="1608"/>
                  </a:cubicBezTo>
                  <a:cubicBezTo>
                    <a:pt x="365125" y="21"/>
                    <a:pt x="420688" y="144483"/>
                    <a:pt x="457200" y="144483"/>
                  </a:cubicBezTo>
                  <a:cubicBezTo>
                    <a:pt x="493712" y="144483"/>
                    <a:pt x="504825" y="20"/>
                    <a:pt x="542925" y="1608"/>
                  </a:cubicBezTo>
                  <a:cubicBezTo>
                    <a:pt x="581025" y="3196"/>
                    <a:pt x="647700" y="150833"/>
                    <a:pt x="685800" y="154008"/>
                  </a:cubicBezTo>
                  <a:cubicBezTo>
                    <a:pt x="723900" y="157183"/>
                    <a:pt x="741362" y="28596"/>
                    <a:pt x="771525" y="20658"/>
                  </a:cubicBezTo>
                  <a:cubicBezTo>
                    <a:pt x="801688" y="12720"/>
                    <a:pt x="827088" y="96858"/>
                    <a:pt x="866775" y="106383"/>
                  </a:cubicBezTo>
                  <a:cubicBezTo>
                    <a:pt x="906463" y="115908"/>
                    <a:pt x="958056" y="96858"/>
                    <a:pt x="1009650" y="77808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05000" y="1840101"/>
              <a:ext cx="1666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>
                  <a:solidFill>
                    <a:srgbClr val="FF0000"/>
                  </a:solidFill>
                </a:rPr>
                <a:t>Intersystem crossing, 10</a:t>
              </a:r>
              <a:r>
                <a:rPr lang="de-CH" baseline="30000">
                  <a:solidFill>
                    <a:srgbClr val="FF0000"/>
                  </a:solidFill>
                </a:rPr>
                <a:t>-8</a:t>
              </a:r>
              <a:r>
                <a:rPr lang="de-CH">
                  <a:solidFill>
                    <a:srgbClr val="FF0000"/>
                  </a:solidFill>
                </a:rPr>
                <a:t> s</a:t>
              </a:r>
              <a:endParaRPr lang="de-CH" dirty="0">
                <a:solidFill>
                  <a:srgbClr val="FF0000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84054" y="2729114"/>
              <a:ext cx="133582" cy="371475"/>
            </a:xfrm>
            <a:custGeom>
              <a:avLst/>
              <a:gdLst>
                <a:gd name="connsiteX0" fmla="*/ 28640 w 133582"/>
                <a:gd name="connsiteY0" fmla="*/ 0 h 371475"/>
                <a:gd name="connsiteX1" fmla="*/ 114365 w 133582"/>
                <a:gd name="connsiteY1" fmla="*/ 95250 h 371475"/>
                <a:gd name="connsiteX2" fmla="*/ 65 w 133582"/>
                <a:gd name="connsiteY2" fmla="*/ 161925 h 371475"/>
                <a:gd name="connsiteX3" fmla="*/ 133415 w 133582"/>
                <a:gd name="connsiteY3" fmla="*/ 247650 h 371475"/>
                <a:gd name="connsiteX4" fmla="*/ 28640 w 133582"/>
                <a:gd name="connsiteY4" fmla="*/ 304800 h 371475"/>
                <a:gd name="connsiteX5" fmla="*/ 66740 w 133582"/>
                <a:gd name="connsiteY5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82" h="371475">
                  <a:moveTo>
                    <a:pt x="28640" y="0"/>
                  </a:moveTo>
                  <a:cubicBezTo>
                    <a:pt x="73883" y="34131"/>
                    <a:pt x="119127" y="68263"/>
                    <a:pt x="114365" y="95250"/>
                  </a:cubicBezTo>
                  <a:cubicBezTo>
                    <a:pt x="109603" y="122237"/>
                    <a:pt x="-3110" y="136525"/>
                    <a:pt x="65" y="161925"/>
                  </a:cubicBezTo>
                  <a:cubicBezTo>
                    <a:pt x="3240" y="187325"/>
                    <a:pt x="128653" y="223838"/>
                    <a:pt x="133415" y="247650"/>
                  </a:cubicBezTo>
                  <a:cubicBezTo>
                    <a:pt x="138177" y="271462"/>
                    <a:pt x="39752" y="284163"/>
                    <a:pt x="28640" y="304800"/>
                  </a:cubicBezTo>
                  <a:cubicBezTo>
                    <a:pt x="17528" y="325437"/>
                    <a:pt x="42134" y="348456"/>
                    <a:pt x="66740" y="371475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524039" y="3144963"/>
              <a:ext cx="2934117" cy="1551846"/>
              <a:chOff x="2050131" y="4096941"/>
              <a:chExt cx="2934117" cy="1551846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>
                <a:off x="2050131" y="4096941"/>
                <a:ext cx="1526806" cy="1551846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919764" y="4813802"/>
                <a:ext cx="2064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>
                    <a:solidFill>
                      <a:srgbClr val="00B050"/>
                    </a:solidFill>
                  </a:rPr>
                  <a:t>Phosphorescence</a:t>
                </a:r>
                <a:endParaRPr lang="de-CH" dirty="0">
                  <a:solidFill>
                    <a:srgbClr val="00B050"/>
                  </a:solidFill>
                </a:endParaRPr>
              </a:p>
              <a:p>
                <a:r>
                  <a:rPr lang="de-CH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CH">
                    <a:solidFill>
                      <a:srgbClr val="00B050"/>
                    </a:solidFill>
                    <a:latin typeface="Symbol" panose="05050102010706020507" pitchFamily="18" charset="2"/>
                  </a:rPr>
                  <a:t>-m</a:t>
                </a:r>
                <a:r>
                  <a:rPr lang="de-CH">
                    <a:solidFill>
                      <a:srgbClr val="00B050"/>
                    </a:solidFill>
                  </a:rPr>
                  <a:t>s </a:t>
                </a:r>
                <a:r>
                  <a:rPr lang="de-CH" dirty="0">
                    <a:solidFill>
                      <a:srgbClr val="00B050"/>
                    </a:solidFill>
                  </a:rPr>
                  <a:t>timescale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35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Absorption and emission spectra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29" y="3646869"/>
            <a:ext cx="5105270" cy="20228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97240" y="1559781"/>
            <a:ext cx="3265861" cy="4109932"/>
            <a:chOff x="559603" y="1136393"/>
            <a:chExt cx="3265861" cy="41099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67091" y="5052694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67091" y="2694976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67087" y="4868026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67088" y="4687844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9603" y="487699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603" y="252765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S1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276368" y="1358120"/>
              <a:ext cx="0" cy="3690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85652" y="2527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581" y="23301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3581" y="21128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971229" y="2514791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67087" y="2325644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83581" y="48769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1510" y="46794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81510" y="4462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905217" y="3127614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497729" y="29602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T1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3778" y="29602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1707" y="27627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21707" y="25455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909355" y="2947429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905213" y="2758282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67091" y="1718487"/>
              <a:ext cx="618565" cy="896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59603" y="155117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/>
                <a:t>S3</a:t>
              </a:r>
              <a:endParaRPr lang="de-CH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85652" y="15511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83581" y="1353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3581" y="11363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2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971229" y="1538302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967087" y="1349155"/>
              <a:ext cx="618565" cy="896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 rot="5400000">
              <a:off x="866132" y="1966179"/>
              <a:ext cx="1279794" cy="150957"/>
            </a:xfrm>
            <a:custGeom>
              <a:avLst/>
              <a:gdLst>
                <a:gd name="connsiteX0" fmla="*/ 0 w 1009650"/>
                <a:gd name="connsiteY0" fmla="*/ 87333 h 154065"/>
                <a:gd name="connsiteX1" fmla="*/ 114300 w 1009650"/>
                <a:gd name="connsiteY1" fmla="*/ 1608 h 154065"/>
                <a:gd name="connsiteX2" fmla="*/ 209550 w 1009650"/>
                <a:gd name="connsiteY2" fmla="*/ 154008 h 154065"/>
                <a:gd name="connsiteX3" fmla="*/ 323850 w 1009650"/>
                <a:gd name="connsiteY3" fmla="*/ 1608 h 154065"/>
                <a:gd name="connsiteX4" fmla="*/ 457200 w 1009650"/>
                <a:gd name="connsiteY4" fmla="*/ 144483 h 154065"/>
                <a:gd name="connsiteX5" fmla="*/ 542925 w 1009650"/>
                <a:gd name="connsiteY5" fmla="*/ 1608 h 154065"/>
                <a:gd name="connsiteX6" fmla="*/ 685800 w 1009650"/>
                <a:gd name="connsiteY6" fmla="*/ 154008 h 154065"/>
                <a:gd name="connsiteX7" fmla="*/ 771525 w 1009650"/>
                <a:gd name="connsiteY7" fmla="*/ 20658 h 154065"/>
                <a:gd name="connsiteX8" fmla="*/ 866775 w 1009650"/>
                <a:gd name="connsiteY8" fmla="*/ 106383 h 154065"/>
                <a:gd name="connsiteX9" fmla="*/ 1009650 w 1009650"/>
                <a:gd name="connsiteY9" fmla="*/ 77808 h 1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650" h="154065">
                  <a:moveTo>
                    <a:pt x="0" y="87333"/>
                  </a:moveTo>
                  <a:cubicBezTo>
                    <a:pt x="39687" y="38914"/>
                    <a:pt x="79375" y="-9505"/>
                    <a:pt x="114300" y="1608"/>
                  </a:cubicBezTo>
                  <a:cubicBezTo>
                    <a:pt x="149225" y="12720"/>
                    <a:pt x="174625" y="154008"/>
                    <a:pt x="209550" y="154008"/>
                  </a:cubicBezTo>
                  <a:cubicBezTo>
                    <a:pt x="244475" y="154008"/>
                    <a:pt x="282575" y="3195"/>
                    <a:pt x="323850" y="1608"/>
                  </a:cubicBezTo>
                  <a:cubicBezTo>
                    <a:pt x="365125" y="21"/>
                    <a:pt x="420688" y="144483"/>
                    <a:pt x="457200" y="144483"/>
                  </a:cubicBezTo>
                  <a:cubicBezTo>
                    <a:pt x="493712" y="144483"/>
                    <a:pt x="504825" y="20"/>
                    <a:pt x="542925" y="1608"/>
                  </a:cubicBezTo>
                  <a:cubicBezTo>
                    <a:pt x="581025" y="3196"/>
                    <a:pt x="647700" y="150833"/>
                    <a:pt x="685800" y="154008"/>
                  </a:cubicBezTo>
                  <a:cubicBezTo>
                    <a:pt x="723900" y="157183"/>
                    <a:pt x="741362" y="28596"/>
                    <a:pt x="771525" y="20658"/>
                  </a:cubicBezTo>
                  <a:cubicBezTo>
                    <a:pt x="801688" y="12720"/>
                    <a:pt x="827088" y="96858"/>
                    <a:pt x="866775" y="106383"/>
                  </a:cubicBezTo>
                  <a:cubicBezTo>
                    <a:pt x="906463" y="115908"/>
                    <a:pt x="958056" y="96858"/>
                    <a:pt x="1009650" y="77808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457248" y="2694976"/>
              <a:ext cx="0" cy="200183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 rot="151247">
              <a:off x="990667" y="2719249"/>
              <a:ext cx="163920" cy="2331002"/>
            </a:xfrm>
            <a:custGeom>
              <a:avLst/>
              <a:gdLst>
                <a:gd name="connsiteX0" fmla="*/ 19127 w 171542"/>
                <a:gd name="connsiteY0" fmla="*/ 0 h 2295525"/>
                <a:gd name="connsiteX1" fmla="*/ 95327 w 171542"/>
                <a:gd name="connsiteY1" fmla="*/ 123825 h 2295525"/>
                <a:gd name="connsiteX2" fmla="*/ 77 w 171542"/>
                <a:gd name="connsiteY2" fmla="*/ 257175 h 2295525"/>
                <a:gd name="connsiteX3" fmla="*/ 114377 w 171542"/>
                <a:gd name="connsiteY3" fmla="*/ 381000 h 2295525"/>
                <a:gd name="connsiteX4" fmla="*/ 19127 w 171542"/>
                <a:gd name="connsiteY4" fmla="*/ 533400 h 2295525"/>
                <a:gd name="connsiteX5" fmla="*/ 152477 w 171542"/>
                <a:gd name="connsiteY5" fmla="*/ 676275 h 2295525"/>
                <a:gd name="connsiteX6" fmla="*/ 19127 w 171542"/>
                <a:gd name="connsiteY6" fmla="*/ 828675 h 2295525"/>
                <a:gd name="connsiteX7" fmla="*/ 162002 w 171542"/>
                <a:gd name="connsiteY7" fmla="*/ 971550 h 2295525"/>
                <a:gd name="connsiteX8" fmla="*/ 47702 w 171542"/>
                <a:gd name="connsiteY8" fmla="*/ 1095375 h 2295525"/>
                <a:gd name="connsiteX9" fmla="*/ 171527 w 171542"/>
                <a:gd name="connsiteY9" fmla="*/ 1219200 h 2295525"/>
                <a:gd name="connsiteX10" fmla="*/ 38177 w 171542"/>
                <a:gd name="connsiteY10" fmla="*/ 1362075 h 2295525"/>
                <a:gd name="connsiteX11" fmla="*/ 171527 w 171542"/>
                <a:gd name="connsiteY11" fmla="*/ 1514475 h 2295525"/>
                <a:gd name="connsiteX12" fmla="*/ 47702 w 171542"/>
                <a:gd name="connsiteY12" fmla="*/ 1619250 h 2295525"/>
                <a:gd name="connsiteX13" fmla="*/ 162002 w 171542"/>
                <a:gd name="connsiteY13" fmla="*/ 1752600 h 2295525"/>
                <a:gd name="connsiteX14" fmla="*/ 47702 w 171542"/>
                <a:gd name="connsiteY14" fmla="*/ 1885950 h 2295525"/>
                <a:gd name="connsiteX15" fmla="*/ 162002 w 171542"/>
                <a:gd name="connsiteY15" fmla="*/ 2000250 h 2295525"/>
                <a:gd name="connsiteX16" fmla="*/ 47702 w 171542"/>
                <a:gd name="connsiteY16" fmla="*/ 2124075 h 2295525"/>
                <a:gd name="connsiteX17" fmla="*/ 142952 w 171542"/>
                <a:gd name="connsiteY17" fmla="*/ 2247900 h 2295525"/>
                <a:gd name="connsiteX18" fmla="*/ 104852 w 171542"/>
                <a:gd name="connsiteY18" fmla="*/ 2295525 h 229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542" h="2295525">
                  <a:moveTo>
                    <a:pt x="19127" y="0"/>
                  </a:moveTo>
                  <a:cubicBezTo>
                    <a:pt x="58814" y="40481"/>
                    <a:pt x="98502" y="80963"/>
                    <a:pt x="95327" y="123825"/>
                  </a:cubicBezTo>
                  <a:cubicBezTo>
                    <a:pt x="92152" y="166687"/>
                    <a:pt x="-3098" y="214313"/>
                    <a:pt x="77" y="257175"/>
                  </a:cubicBezTo>
                  <a:cubicBezTo>
                    <a:pt x="3252" y="300037"/>
                    <a:pt x="111202" y="334963"/>
                    <a:pt x="114377" y="381000"/>
                  </a:cubicBezTo>
                  <a:cubicBezTo>
                    <a:pt x="117552" y="427037"/>
                    <a:pt x="12777" y="484187"/>
                    <a:pt x="19127" y="533400"/>
                  </a:cubicBezTo>
                  <a:cubicBezTo>
                    <a:pt x="25477" y="582613"/>
                    <a:pt x="152477" y="627063"/>
                    <a:pt x="152477" y="676275"/>
                  </a:cubicBezTo>
                  <a:cubicBezTo>
                    <a:pt x="152477" y="725487"/>
                    <a:pt x="17540" y="779463"/>
                    <a:pt x="19127" y="828675"/>
                  </a:cubicBezTo>
                  <a:cubicBezTo>
                    <a:pt x="20714" y="877887"/>
                    <a:pt x="157240" y="927100"/>
                    <a:pt x="162002" y="971550"/>
                  </a:cubicBezTo>
                  <a:cubicBezTo>
                    <a:pt x="166765" y="1016000"/>
                    <a:pt x="46115" y="1054100"/>
                    <a:pt x="47702" y="1095375"/>
                  </a:cubicBezTo>
                  <a:cubicBezTo>
                    <a:pt x="49289" y="1136650"/>
                    <a:pt x="173115" y="1174750"/>
                    <a:pt x="171527" y="1219200"/>
                  </a:cubicBezTo>
                  <a:cubicBezTo>
                    <a:pt x="169940" y="1263650"/>
                    <a:pt x="38177" y="1312863"/>
                    <a:pt x="38177" y="1362075"/>
                  </a:cubicBezTo>
                  <a:cubicBezTo>
                    <a:pt x="38177" y="1411287"/>
                    <a:pt x="169940" y="1471613"/>
                    <a:pt x="171527" y="1514475"/>
                  </a:cubicBezTo>
                  <a:cubicBezTo>
                    <a:pt x="173114" y="1557337"/>
                    <a:pt x="49289" y="1579563"/>
                    <a:pt x="47702" y="1619250"/>
                  </a:cubicBezTo>
                  <a:cubicBezTo>
                    <a:pt x="46115" y="1658937"/>
                    <a:pt x="162002" y="1708150"/>
                    <a:pt x="162002" y="1752600"/>
                  </a:cubicBezTo>
                  <a:cubicBezTo>
                    <a:pt x="162002" y="1797050"/>
                    <a:pt x="47702" y="1844675"/>
                    <a:pt x="47702" y="1885950"/>
                  </a:cubicBezTo>
                  <a:cubicBezTo>
                    <a:pt x="47702" y="1927225"/>
                    <a:pt x="162002" y="1960563"/>
                    <a:pt x="162002" y="2000250"/>
                  </a:cubicBezTo>
                  <a:cubicBezTo>
                    <a:pt x="162002" y="2039937"/>
                    <a:pt x="50877" y="2082800"/>
                    <a:pt x="47702" y="2124075"/>
                  </a:cubicBezTo>
                  <a:cubicBezTo>
                    <a:pt x="44527" y="2165350"/>
                    <a:pt x="133427" y="2219325"/>
                    <a:pt x="142952" y="2247900"/>
                  </a:cubicBezTo>
                  <a:cubicBezTo>
                    <a:pt x="152477" y="2276475"/>
                    <a:pt x="128664" y="2286000"/>
                    <a:pt x="104852" y="2295525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842536" y="2600390"/>
              <a:ext cx="1009650" cy="154065"/>
            </a:xfrm>
            <a:custGeom>
              <a:avLst/>
              <a:gdLst>
                <a:gd name="connsiteX0" fmla="*/ 0 w 1009650"/>
                <a:gd name="connsiteY0" fmla="*/ 87333 h 154065"/>
                <a:gd name="connsiteX1" fmla="*/ 114300 w 1009650"/>
                <a:gd name="connsiteY1" fmla="*/ 1608 h 154065"/>
                <a:gd name="connsiteX2" fmla="*/ 209550 w 1009650"/>
                <a:gd name="connsiteY2" fmla="*/ 154008 h 154065"/>
                <a:gd name="connsiteX3" fmla="*/ 323850 w 1009650"/>
                <a:gd name="connsiteY3" fmla="*/ 1608 h 154065"/>
                <a:gd name="connsiteX4" fmla="*/ 457200 w 1009650"/>
                <a:gd name="connsiteY4" fmla="*/ 144483 h 154065"/>
                <a:gd name="connsiteX5" fmla="*/ 542925 w 1009650"/>
                <a:gd name="connsiteY5" fmla="*/ 1608 h 154065"/>
                <a:gd name="connsiteX6" fmla="*/ 685800 w 1009650"/>
                <a:gd name="connsiteY6" fmla="*/ 154008 h 154065"/>
                <a:gd name="connsiteX7" fmla="*/ 771525 w 1009650"/>
                <a:gd name="connsiteY7" fmla="*/ 20658 h 154065"/>
                <a:gd name="connsiteX8" fmla="*/ 866775 w 1009650"/>
                <a:gd name="connsiteY8" fmla="*/ 106383 h 154065"/>
                <a:gd name="connsiteX9" fmla="*/ 1009650 w 1009650"/>
                <a:gd name="connsiteY9" fmla="*/ 77808 h 1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650" h="154065">
                  <a:moveTo>
                    <a:pt x="0" y="87333"/>
                  </a:moveTo>
                  <a:cubicBezTo>
                    <a:pt x="39687" y="38914"/>
                    <a:pt x="79375" y="-9505"/>
                    <a:pt x="114300" y="1608"/>
                  </a:cubicBezTo>
                  <a:cubicBezTo>
                    <a:pt x="149225" y="12720"/>
                    <a:pt x="174625" y="154008"/>
                    <a:pt x="209550" y="154008"/>
                  </a:cubicBezTo>
                  <a:cubicBezTo>
                    <a:pt x="244475" y="154008"/>
                    <a:pt x="282575" y="3195"/>
                    <a:pt x="323850" y="1608"/>
                  </a:cubicBezTo>
                  <a:cubicBezTo>
                    <a:pt x="365125" y="21"/>
                    <a:pt x="420688" y="144483"/>
                    <a:pt x="457200" y="144483"/>
                  </a:cubicBezTo>
                  <a:cubicBezTo>
                    <a:pt x="493712" y="144483"/>
                    <a:pt x="504825" y="20"/>
                    <a:pt x="542925" y="1608"/>
                  </a:cubicBezTo>
                  <a:cubicBezTo>
                    <a:pt x="581025" y="3196"/>
                    <a:pt x="647700" y="150833"/>
                    <a:pt x="685800" y="154008"/>
                  </a:cubicBezTo>
                  <a:cubicBezTo>
                    <a:pt x="723900" y="157183"/>
                    <a:pt x="741362" y="28596"/>
                    <a:pt x="771525" y="20658"/>
                  </a:cubicBezTo>
                  <a:cubicBezTo>
                    <a:pt x="801688" y="12720"/>
                    <a:pt x="827088" y="96858"/>
                    <a:pt x="866775" y="106383"/>
                  </a:cubicBezTo>
                  <a:cubicBezTo>
                    <a:pt x="906463" y="115908"/>
                    <a:pt x="958056" y="96858"/>
                    <a:pt x="1009650" y="77808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984054" y="2729114"/>
              <a:ext cx="133582" cy="371475"/>
            </a:xfrm>
            <a:custGeom>
              <a:avLst/>
              <a:gdLst>
                <a:gd name="connsiteX0" fmla="*/ 28640 w 133582"/>
                <a:gd name="connsiteY0" fmla="*/ 0 h 371475"/>
                <a:gd name="connsiteX1" fmla="*/ 114365 w 133582"/>
                <a:gd name="connsiteY1" fmla="*/ 95250 h 371475"/>
                <a:gd name="connsiteX2" fmla="*/ 65 w 133582"/>
                <a:gd name="connsiteY2" fmla="*/ 161925 h 371475"/>
                <a:gd name="connsiteX3" fmla="*/ 133415 w 133582"/>
                <a:gd name="connsiteY3" fmla="*/ 247650 h 371475"/>
                <a:gd name="connsiteX4" fmla="*/ 28640 w 133582"/>
                <a:gd name="connsiteY4" fmla="*/ 304800 h 371475"/>
                <a:gd name="connsiteX5" fmla="*/ 66740 w 133582"/>
                <a:gd name="connsiteY5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82" h="371475">
                  <a:moveTo>
                    <a:pt x="28640" y="0"/>
                  </a:moveTo>
                  <a:cubicBezTo>
                    <a:pt x="73883" y="34131"/>
                    <a:pt x="119127" y="68263"/>
                    <a:pt x="114365" y="95250"/>
                  </a:cubicBezTo>
                  <a:cubicBezTo>
                    <a:pt x="109603" y="122237"/>
                    <a:pt x="-3110" y="136525"/>
                    <a:pt x="65" y="161925"/>
                  </a:cubicBezTo>
                  <a:cubicBezTo>
                    <a:pt x="3240" y="187325"/>
                    <a:pt x="128653" y="223838"/>
                    <a:pt x="133415" y="247650"/>
                  </a:cubicBezTo>
                  <a:cubicBezTo>
                    <a:pt x="138177" y="271462"/>
                    <a:pt x="39752" y="284163"/>
                    <a:pt x="28640" y="304800"/>
                  </a:cubicBezTo>
                  <a:cubicBezTo>
                    <a:pt x="17528" y="325437"/>
                    <a:pt x="42134" y="348456"/>
                    <a:pt x="66740" y="371475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524039" y="3144963"/>
              <a:ext cx="1526806" cy="15518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574628" y="1590473"/>
            <a:ext cx="3864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Spectra:</a:t>
            </a:r>
          </a:p>
          <a:p>
            <a:r>
              <a:rPr lang="de-CH" sz="2000"/>
              <a:t>Fluorescence is red-shifted to the absorption spectrum</a:t>
            </a:r>
          </a:p>
          <a:p>
            <a:r>
              <a:rPr lang="de-CH" sz="2000"/>
              <a:t>phophorescence is at even higher wavelengths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8001" y="3956905"/>
            <a:ext cx="14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internal conversion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89994" y="3698608"/>
            <a:ext cx="157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fluorescence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8710" y="4347747"/>
            <a:ext cx="146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phosphorescence</a:t>
            </a:r>
          </a:p>
        </p:txBody>
      </p:sp>
    </p:spTree>
    <p:extLst>
      <p:ext uri="{BB962C8B-B14F-4D97-AF65-F5344CB8AC3E}">
        <p14:creationId xmlns:p14="http://schemas.microsoft.com/office/powerpoint/2010/main" val="303223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Fluorescence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030" y="1292757"/>
            <a:ext cx="3137770" cy="4929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/>
              <a:t>Shape of </a:t>
            </a:r>
            <a:r>
              <a:rPr lang="de-CH" b="1">
                <a:solidFill>
                  <a:schemeClr val="accent1"/>
                </a:solidFill>
              </a:rPr>
              <a:t>fluroescence spectra</a:t>
            </a:r>
            <a:r>
              <a:rPr lang="de-CH"/>
              <a:t>: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The arrows denote the most probable transitions from</a:t>
            </a:r>
          </a:p>
          <a:p>
            <a:pPr marL="0" indent="0">
              <a:buNone/>
            </a:pPr>
            <a:r>
              <a:rPr lang="de-CH"/>
              <a:t>ground state -&gt; s1</a:t>
            </a:r>
          </a:p>
          <a:p>
            <a:pPr marL="0" indent="0">
              <a:buNone/>
            </a:pPr>
            <a:r>
              <a:rPr lang="de-CH"/>
              <a:t>s1 -&gt; ground state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The fluorescence spectrum is a </a:t>
            </a:r>
            <a:r>
              <a:rPr lang="de-CH" b="1">
                <a:solidFill>
                  <a:schemeClr val="accent1"/>
                </a:solidFill>
              </a:rPr>
              <a:t>mirror image </a:t>
            </a:r>
            <a:r>
              <a:rPr lang="de-CH"/>
              <a:t>of the absorption spectrum 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the different in absorbance and fluorescence maximum is the </a:t>
            </a:r>
            <a:r>
              <a:rPr lang="de-CH" b="1">
                <a:solidFill>
                  <a:schemeClr val="accent1"/>
                </a:solidFill>
              </a:rPr>
              <a:t>stokes shift</a:t>
            </a:r>
            <a:endParaRPr lang="de-CH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38" y="1292757"/>
            <a:ext cx="3848562" cy="49297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32076" y="4673599"/>
            <a:ext cx="3451225" cy="1139826"/>
            <a:chOff x="1108075" y="4673599"/>
            <a:chExt cx="3451225" cy="1139826"/>
          </a:xfrm>
        </p:grpSpPr>
        <p:sp>
          <p:nvSpPr>
            <p:cNvPr id="7" name="Freeform 6"/>
            <p:cNvSpPr/>
            <p:nvPr/>
          </p:nvSpPr>
          <p:spPr>
            <a:xfrm>
              <a:off x="1108075" y="4673599"/>
              <a:ext cx="1952625" cy="1139826"/>
            </a:xfrm>
            <a:custGeom>
              <a:avLst/>
              <a:gdLst>
                <a:gd name="connsiteX0" fmla="*/ 0 w 1952625"/>
                <a:gd name="connsiteY0" fmla="*/ 1108076 h 1139826"/>
                <a:gd name="connsiteX1" fmla="*/ 117475 w 1952625"/>
                <a:gd name="connsiteY1" fmla="*/ 917576 h 1139826"/>
                <a:gd name="connsiteX2" fmla="*/ 155575 w 1952625"/>
                <a:gd name="connsiteY2" fmla="*/ 1079501 h 1139826"/>
                <a:gd name="connsiteX3" fmla="*/ 196850 w 1952625"/>
                <a:gd name="connsiteY3" fmla="*/ 669926 h 1139826"/>
                <a:gd name="connsiteX4" fmla="*/ 269875 w 1952625"/>
                <a:gd name="connsiteY4" fmla="*/ 1057276 h 1139826"/>
                <a:gd name="connsiteX5" fmla="*/ 311150 w 1952625"/>
                <a:gd name="connsiteY5" fmla="*/ 419101 h 1139826"/>
                <a:gd name="connsiteX6" fmla="*/ 393700 w 1952625"/>
                <a:gd name="connsiteY6" fmla="*/ 1038226 h 1139826"/>
                <a:gd name="connsiteX7" fmla="*/ 463550 w 1952625"/>
                <a:gd name="connsiteY7" fmla="*/ 146051 h 1139826"/>
                <a:gd name="connsiteX8" fmla="*/ 609600 w 1952625"/>
                <a:gd name="connsiteY8" fmla="*/ 1069976 h 1139826"/>
                <a:gd name="connsiteX9" fmla="*/ 714375 w 1952625"/>
                <a:gd name="connsiteY9" fmla="*/ 1 h 1139826"/>
                <a:gd name="connsiteX10" fmla="*/ 835025 w 1952625"/>
                <a:gd name="connsiteY10" fmla="*/ 1079501 h 1139826"/>
                <a:gd name="connsiteX11" fmla="*/ 930275 w 1952625"/>
                <a:gd name="connsiteY11" fmla="*/ 34926 h 1139826"/>
                <a:gd name="connsiteX12" fmla="*/ 1057275 w 1952625"/>
                <a:gd name="connsiteY12" fmla="*/ 1060451 h 1139826"/>
                <a:gd name="connsiteX13" fmla="*/ 1171575 w 1952625"/>
                <a:gd name="connsiteY13" fmla="*/ 292101 h 1139826"/>
                <a:gd name="connsiteX14" fmla="*/ 1298575 w 1952625"/>
                <a:gd name="connsiteY14" fmla="*/ 1079501 h 1139826"/>
                <a:gd name="connsiteX15" fmla="*/ 1406525 w 1952625"/>
                <a:gd name="connsiteY15" fmla="*/ 447676 h 1139826"/>
                <a:gd name="connsiteX16" fmla="*/ 1501775 w 1952625"/>
                <a:gd name="connsiteY16" fmla="*/ 1069976 h 1139826"/>
                <a:gd name="connsiteX17" fmla="*/ 1603375 w 1952625"/>
                <a:gd name="connsiteY17" fmla="*/ 603251 h 1139826"/>
                <a:gd name="connsiteX18" fmla="*/ 1733550 w 1952625"/>
                <a:gd name="connsiteY18" fmla="*/ 1003301 h 1139826"/>
                <a:gd name="connsiteX19" fmla="*/ 1952625 w 1952625"/>
                <a:gd name="connsiteY19" fmla="*/ 1139826 h 1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625" h="1139826">
                  <a:moveTo>
                    <a:pt x="0" y="1108076"/>
                  </a:moveTo>
                  <a:cubicBezTo>
                    <a:pt x="45773" y="1015207"/>
                    <a:pt x="91546" y="922338"/>
                    <a:pt x="117475" y="917576"/>
                  </a:cubicBezTo>
                  <a:cubicBezTo>
                    <a:pt x="143404" y="912814"/>
                    <a:pt x="142346" y="1120776"/>
                    <a:pt x="155575" y="1079501"/>
                  </a:cubicBezTo>
                  <a:cubicBezTo>
                    <a:pt x="168804" y="1038226"/>
                    <a:pt x="177800" y="673630"/>
                    <a:pt x="196850" y="669926"/>
                  </a:cubicBezTo>
                  <a:cubicBezTo>
                    <a:pt x="215900" y="666222"/>
                    <a:pt x="250825" y="1099080"/>
                    <a:pt x="269875" y="1057276"/>
                  </a:cubicBezTo>
                  <a:cubicBezTo>
                    <a:pt x="288925" y="1015472"/>
                    <a:pt x="290513" y="422276"/>
                    <a:pt x="311150" y="419101"/>
                  </a:cubicBezTo>
                  <a:cubicBezTo>
                    <a:pt x="331788" y="415926"/>
                    <a:pt x="368300" y="1083734"/>
                    <a:pt x="393700" y="1038226"/>
                  </a:cubicBezTo>
                  <a:cubicBezTo>
                    <a:pt x="419100" y="992718"/>
                    <a:pt x="427567" y="140759"/>
                    <a:pt x="463550" y="146051"/>
                  </a:cubicBezTo>
                  <a:cubicBezTo>
                    <a:pt x="499533" y="151343"/>
                    <a:pt x="567796" y="1094318"/>
                    <a:pt x="609600" y="1069976"/>
                  </a:cubicBezTo>
                  <a:cubicBezTo>
                    <a:pt x="651404" y="1045634"/>
                    <a:pt x="676804" y="-1586"/>
                    <a:pt x="714375" y="1"/>
                  </a:cubicBezTo>
                  <a:cubicBezTo>
                    <a:pt x="751946" y="1588"/>
                    <a:pt x="799042" y="1073680"/>
                    <a:pt x="835025" y="1079501"/>
                  </a:cubicBezTo>
                  <a:cubicBezTo>
                    <a:pt x="871008" y="1085322"/>
                    <a:pt x="893233" y="38101"/>
                    <a:pt x="930275" y="34926"/>
                  </a:cubicBezTo>
                  <a:cubicBezTo>
                    <a:pt x="967317" y="31751"/>
                    <a:pt x="1017058" y="1017589"/>
                    <a:pt x="1057275" y="1060451"/>
                  </a:cubicBezTo>
                  <a:cubicBezTo>
                    <a:pt x="1097492" y="1103313"/>
                    <a:pt x="1131358" y="288926"/>
                    <a:pt x="1171575" y="292101"/>
                  </a:cubicBezTo>
                  <a:cubicBezTo>
                    <a:pt x="1211792" y="295276"/>
                    <a:pt x="1259417" y="1053572"/>
                    <a:pt x="1298575" y="1079501"/>
                  </a:cubicBezTo>
                  <a:cubicBezTo>
                    <a:pt x="1337733" y="1105430"/>
                    <a:pt x="1372658" y="449263"/>
                    <a:pt x="1406525" y="447676"/>
                  </a:cubicBezTo>
                  <a:cubicBezTo>
                    <a:pt x="1440392" y="446089"/>
                    <a:pt x="1468967" y="1044047"/>
                    <a:pt x="1501775" y="1069976"/>
                  </a:cubicBezTo>
                  <a:cubicBezTo>
                    <a:pt x="1534583" y="1095905"/>
                    <a:pt x="1564746" y="614363"/>
                    <a:pt x="1603375" y="603251"/>
                  </a:cubicBezTo>
                  <a:cubicBezTo>
                    <a:pt x="1642004" y="592139"/>
                    <a:pt x="1675342" y="913872"/>
                    <a:pt x="1733550" y="1003301"/>
                  </a:cubicBezTo>
                  <a:cubicBezTo>
                    <a:pt x="1791758" y="1092730"/>
                    <a:pt x="1872191" y="1116278"/>
                    <a:pt x="1952625" y="11398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81300" y="4949816"/>
              <a:ext cx="1778000" cy="857259"/>
            </a:xfrm>
            <a:custGeom>
              <a:avLst/>
              <a:gdLst>
                <a:gd name="connsiteX0" fmla="*/ 0 w 1778000"/>
                <a:gd name="connsiteY0" fmla="*/ 857259 h 857259"/>
                <a:gd name="connsiteX1" fmla="*/ 180975 w 1778000"/>
                <a:gd name="connsiteY1" fmla="*/ 765184 h 857259"/>
                <a:gd name="connsiteX2" fmla="*/ 273050 w 1778000"/>
                <a:gd name="connsiteY2" fmla="*/ 346084 h 857259"/>
                <a:gd name="connsiteX3" fmla="*/ 422275 w 1778000"/>
                <a:gd name="connsiteY3" fmla="*/ 809634 h 857259"/>
                <a:gd name="connsiteX4" fmla="*/ 546100 w 1778000"/>
                <a:gd name="connsiteY4" fmla="*/ 184159 h 857259"/>
                <a:gd name="connsiteX5" fmla="*/ 733425 w 1778000"/>
                <a:gd name="connsiteY5" fmla="*/ 806459 h 857259"/>
                <a:gd name="connsiteX6" fmla="*/ 854075 w 1778000"/>
                <a:gd name="connsiteY6" fmla="*/ 53984 h 857259"/>
                <a:gd name="connsiteX7" fmla="*/ 996950 w 1778000"/>
                <a:gd name="connsiteY7" fmla="*/ 809634 h 857259"/>
                <a:gd name="connsiteX8" fmla="*/ 1127125 w 1778000"/>
                <a:gd name="connsiteY8" fmla="*/ 9 h 857259"/>
                <a:gd name="connsiteX9" fmla="*/ 1235075 w 1778000"/>
                <a:gd name="connsiteY9" fmla="*/ 790584 h 857259"/>
                <a:gd name="connsiteX10" fmla="*/ 1349375 w 1778000"/>
                <a:gd name="connsiteY10" fmla="*/ 234959 h 857259"/>
                <a:gd name="connsiteX11" fmla="*/ 1425575 w 1778000"/>
                <a:gd name="connsiteY11" fmla="*/ 793759 h 857259"/>
                <a:gd name="connsiteX12" fmla="*/ 1517650 w 1778000"/>
                <a:gd name="connsiteY12" fmla="*/ 400059 h 857259"/>
                <a:gd name="connsiteX13" fmla="*/ 1609725 w 1778000"/>
                <a:gd name="connsiteY13" fmla="*/ 746134 h 857259"/>
                <a:gd name="connsiteX14" fmla="*/ 1778000 w 1778000"/>
                <a:gd name="connsiteY14" fmla="*/ 847734 h 85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78000" h="857259">
                  <a:moveTo>
                    <a:pt x="0" y="857259"/>
                  </a:moveTo>
                  <a:cubicBezTo>
                    <a:pt x="67733" y="853819"/>
                    <a:pt x="135467" y="850380"/>
                    <a:pt x="180975" y="765184"/>
                  </a:cubicBezTo>
                  <a:cubicBezTo>
                    <a:pt x="226483" y="679988"/>
                    <a:pt x="232833" y="338676"/>
                    <a:pt x="273050" y="346084"/>
                  </a:cubicBezTo>
                  <a:cubicBezTo>
                    <a:pt x="313267" y="353492"/>
                    <a:pt x="376767" y="836622"/>
                    <a:pt x="422275" y="809634"/>
                  </a:cubicBezTo>
                  <a:cubicBezTo>
                    <a:pt x="467783" y="782646"/>
                    <a:pt x="494242" y="184688"/>
                    <a:pt x="546100" y="184159"/>
                  </a:cubicBezTo>
                  <a:cubicBezTo>
                    <a:pt x="597958" y="183630"/>
                    <a:pt x="682096" y="828155"/>
                    <a:pt x="733425" y="806459"/>
                  </a:cubicBezTo>
                  <a:cubicBezTo>
                    <a:pt x="784754" y="784763"/>
                    <a:pt x="810154" y="53455"/>
                    <a:pt x="854075" y="53984"/>
                  </a:cubicBezTo>
                  <a:cubicBezTo>
                    <a:pt x="897996" y="54513"/>
                    <a:pt x="951442" y="818630"/>
                    <a:pt x="996950" y="809634"/>
                  </a:cubicBezTo>
                  <a:cubicBezTo>
                    <a:pt x="1042458" y="800638"/>
                    <a:pt x="1087438" y="3184"/>
                    <a:pt x="1127125" y="9"/>
                  </a:cubicBezTo>
                  <a:cubicBezTo>
                    <a:pt x="1166812" y="-3166"/>
                    <a:pt x="1198033" y="751426"/>
                    <a:pt x="1235075" y="790584"/>
                  </a:cubicBezTo>
                  <a:cubicBezTo>
                    <a:pt x="1272117" y="829742"/>
                    <a:pt x="1317625" y="234430"/>
                    <a:pt x="1349375" y="234959"/>
                  </a:cubicBezTo>
                  <a:cubicBezTo>
                    <a:pt x="1381125" y="235488"/>
                    <a:pt x="1397529" y="766242"/>
                    <a:pt x="1425575" y="793759"/>
                  </a:cubicBezTo>
                  <a:cubicBezTo>
                    <a:pt x="1453621" y="821276"/>
                    <a:pt x="1486958" y="407996"/>
                    <a:pt x="1517650" y="400059"/>
                  </a:cubicBezTo>
                  <a:cubicBezTo>
                    <a:pt x="1548342" y="392122"/>
                    <a:pt x="1566333" y="671521"/>
                    <a:pt x="1609725" y="746134"/>
                  </a:cubicBezTo>
                  <a:cubicBezTo>
                    <a:pt x="1653117" y="820746"/>
                    <a:pt x="1715558" y="834240"/>
                    <a:pt x="1778000" y="84773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781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Fluorescence spectrum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6-Biomolecular Spectroscopy: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38" y="1292757"/>
            <a:ext cx="3848562" cy="4929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16200" y="4800601"/>
            <a:ext cx="3454400" cy="100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eform 9"/>
          <p:cNvSpPr/>
          <p:nvPr/>
        </p:nvSpPr>
        <p:spPr>
          <a:xfrm>
            <a:off x="2197100" y="4583467"/>
            <a:ext cx="2806700" cy="1218044"/>
          </a:xfrm>
          <a:custGeom>
            <a:avLst/>
            <a:gdLst>
              <a:gd name="connsiteX0" fmla="*/ 0 w 2806700"/>
              <a:gd name="connsiteY0" fmla="*/ 1195033 h 1218044"/>
              <a:gd name="connsiteX1" fmla="*/ 647700 w 2806700"/>
              <a:gd name="connsiteY1" fmla="*/ 839433 h 1218044"/>
              <a:gd name="connsiteX2" fmla="*/ 1371600 w 2806700"/>
              <a:gd name="connsiteY2" fmla="*/ 1233 h 1218044"/>
              <a:gd name="connsiteX3" fmla="*/ 1981200 w 2806700"/>
              <a:gd name="connsiteY3" fmla="*/ 1042633 h 1218044"/>
              <a:gd name="connsiteX4" fmla="*/ 2806700 w 2806700"/>
              <a:gd name="connsiteY4" fmla="*/ 1207733 h 121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1218044">
                <a:moveTo>
                  <a:pt x="0" y="1195033"/>
                </a:moveTo>
                <a:cubicBezTo>
                  <a:pt x="209550" y="1116716"/>
                  <a:pt x="419100" y="1038400"/>
                  <a:pt x="647700" y="839433"/>
                </a:cubicBezTo>
                <a:cubicBezTo>
                  <a:pt x="876300" y="640466"/>
                  <a:pt x="1149350" y="-32634"/>
                  <a:pt x="1371600" y="1233"/>
                </a:cubicBezTo>
                <a:cubicBezTo>
                  <a:pt x="1593850" y="35100"/>
                  <a:pt x="1742017" y="841550"/>
                  <a:pt x="1981200" y="1042633"/>
                </a:cubicBezTo>
                <a:cubicBezTo>
                  <a:pt x="2220383" y="1243716"/>
                  <a:pt x="2513541" y="1225724"/>
                  <a:pt x="2806700" y="12077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eform 11"/>
          <p:cNvSpPr/>
          <p:nvPr/>
        </p:nvSpPr>
        <p:spPr>
          <a:xfrm flipH="1">
            <a:off x="3600450" y="4604885"/>
            <a:ext cx="2806700" cy="1218044"/>
          </a:xfrm>
          <a:custGeom>
            <a:avLst/>
            <a:gdLst>
              <a:gd name="connsiteX0" fmla="*/ 0 w 2806700"/>
              <a:gd name="connsiteY0" fmla="*/ 1195033 h 1218044"/>
              <a:gd name="connsiteX1" fmla="*/ 647700 w 2806700"/>
              <a:gd name="connsiteY1" fmla="*/ 839433 h 1218044"/>
              <a:gd name="connsiteX2" fmla="*/ 1371600 w 2806700"/>
              <a:gd name="connsiteY2" fmla="*/ 1233 h 1218044"/>
              <a:gd name="connsiteX3" fmla="*/ 1981200 w 2806700"/>
              <a:gd name="connsiteY3" fmla="*/ 1042633 h 1218044"/>
              <a:gd name="connsiteX4" fmla="*/ 2806700 w 2806700"/>
              <a:gd name="connsiteY4" fmla="*/ 1207733 h 121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1218044">
                <a:moveTo>
                  <a:pt x="0" y="1195033"/>
                </a:moveTo>
                <a:cubicBezTo>
                  <a:pt x="209550" y="1116716"/>
                  <a:pt x="419100" y="1038400"/>
                  <a:pt x="647700" y="839433"/>
                </a:cubicBezTo>
                <a:cubicBezTo>
                  <a:pt x="876300" y="640466"/>
                  <a:pt x="1149350" y="-32634"/>
                  <a:pt x="1371600" y="1233"/>
                </a:cubicBezTo>
                <a:cubicBezTo>
                  <a:pt x="1593850" y="35100"/>
                  <a:pt x="1742017" y="841550"/>
                  <a:pt x="1981200" y="1042633"/>
                </a:cubicBezTo>
                <a:cubicBezTo>
                  <a:pt x="2220383" y="1243716"/>
                  <a:pt x="2513541" y="1225724"/>
                  <a:pt x="2806700" y="12077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/>
          <p:cNvSpPr txBox="1"/>
          <p:nvPr/>
        </p:nvSpPr>
        <p:spPr>
          <a:xfrm>
            <a:off x="3706611" y="4453995"/>
            <a:ext cx="12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stokes shift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24250" y="46863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2850" y="46609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24250" y="4800600"/>
            <a:ext cx="1479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073030" y="1292757"/>
            <a:ext cx="3137770" cy="4929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/>
              <a:t>Shape of </a:t>
            </a:r>
            <a:r>
              <a:rPr lang="de-CH" b="1">
                <a:solidFill>
                  <a:schemeClr val="accent1"/>
                </a:solidFill>
              </a:rPr>
              <a:t>fluroescence spectra</a:t>
            </a:r>
            <a:r>
              <a:rPr lang="de-CH"/>
              <a:t>: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The arrows denote the most probable transitions from</a:t>
            </a:r>
          </a:p>
          <a:p>
            <a:pPr marL="0" indent="0">
              <a:buNone/>
            </a:pPr>
            <a:r>
              <a:rPr lang="de-CH"/>
              <a:t>ground state -&gt; s1</a:t>
            </a:r>
          </a:p>
          <a:p>
            <a:pPr marL="0" indent="0">
              <a:buNone/>
            </a:pPr>
            <a:r>
              <a:rPr lang="de-CH"/>
              <a:t>s1 -&gt; ground state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The fluorescence spectrum is a </a:t>
            </a:r>
            <a:r>
              <a:rPr lang="de-CH" b="1">
                <a:solidFill>
                  <a:schemeClr val="accent1"/>
                </a:solidFill>
              </a:rPr>
              <a:t>mirror image </a:t>
            </a:r>
            <a:r>
              <a:rPr lang="de-CH"/>
              <a:t>of the absorption spectrum 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the different in absorbance and fluorescence maximum is the </a:t>
            </a:r>
            <a:r>
              <a:rPr lang="de-CH" b="1">
                <a:solidFill>
                  <a:schemeClr val="accent1"/>
                </a:solidFill>
              </a:rPr>
              <a:t>stokes shift</a:t>
            </a:r>
            <a:endParaRPr lang="de-CH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1177</Words>
  <Application>Microsoft Office PowerPoint</Application>
  <PresentationFormat>Widescreen</PresentationFormat>
  <Paragraphs>303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Equation</vt:lpstr>
      <vt:lpstr>How can we observe two-state transitions?</vt:lpstr>
      <vt:lpstr>Absorption processes</vt:lpstr>
      <vt:lpstr>Part II: Emission spectroscopy</vt:lpstr>
      <vt:lpstr>Lifetimes of excited states and emission</vt:lpstr>
      <vt:lpstr>Lifetimes of excited states and emission</vt:lpstr>
      <vt:lpstr>Lifetimes of excited states and emission</vt:lpstr>
      <vt:lpstr>Absorption and emission spectra</vt:lpstr>
      <vt:lpstr>Fluorescence spectrum</vt:lpstr>
      <vt:lpstr>Fluorescence spectrum</vt:lpstr>
      <vt:lpstr>Quantum yield</vt:lpstr>
      <vt:lpstr>Measuring fluorescence</vt:lpstr>
      <vt:lpstr>Amino acids: Fluroescence spectra</vt:lpstr>
      <vt:lpstr>Denaturation of globular, monomeric protein (2-states)</vt:lpstr>
      <vt:lpstr>Denaturation of globular, monomeric protein : RNase T1</vt:lpstr>
      <vt:lpstr>Three (or more) state equilibrium transitions</vt:lpstr>
      <vt:lpstr>Multistate transitions in cytochrome c unfolding</vt:lpstr>
      <vt:lpstr>Multi-state transition</vt:lpstr>
      <vt:lpstr>Denaturation with chemical agents</vt:lpstr>
      <vt:lpstr>Protein denaturation with denaturants</vt:lpstr>
      <vt:lpstr>Sensitivity to denaturant</vt:lpstr>
      <vt:lpstr>M-values are proportional to change in 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bfierz</dc:creator>
  <cp:lastModifiedBy>Andrei Zhauniarovich</cp:lastModifiedBy>
  <cp:revision>412</cp:revision>
  <cp:lastPrinted>2024-10-30T06:57:45Z</cp:lastPrinted>
  <dcterms:created xsi:type="dcterms:W3CDTF">2006-08-16T00:00:00Z</dcterms:created>
  <dcterms:modified xsi:type="dcterms:W3CDTF">2024-11-05T22:25:07Z</dcterms:modified>
</cp:coreProperties>
</file>